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4" r:id="rId4"/>
    <p:sldId id="275" r:id="rId5"/>
    <p:sldId id="276" r:id="rId6"/>
    <p:sldId id="277" r:id="rId7"/>
    <p:sldId id="278" r:id="rId8"/>
    <p:sldId id="291" r:id="rId9"/>
    <p:sldId id="280" r:id="rId10"/>
    <p:sldId id="292" r:id="rId11"/>
    <p:sldId id="282" r:id="rId12"/>
    <p:sldId id="293" r:id="rId13"/>
    <p:sldId id="284" r:id="rId14"/>
    <p:sldId id="294" r:id="rId15"/>
    <p:sldId id="281" r:id="rId16"/>
    <p:sldId id="295" r:id="rId17"/>
    <p:sldId id="296" r:id="rId18"/>
    <p:sldId id="297" r:id="rId19"/>
    <p:sldId id="269" r:id="rId20"/>
    <p:sldId id="285" r:id="rId21"/>
    <p:sldId id="258" r:id="rId22"/>
  </p:sldIdLst>
  <p:sldSz cx="9144000" cy="6858000" type="screen4x3"/>
  <p:notesSz cx="6858000" cy="9144000"/>
  <p:embeddedFontLst>
    <p:embeddedFont>
      <p:font typeface="210 맨발의청춘 L" panose="02020603020101020101" pitchFamily="18" charset="-127"/>
      <p:regular r:id="rId24"/>
    </p:embeddedFont>
    <p:embeddedFont>
      <p:font typeface="210 콤퓨타세탁 R" panose="02020603020101020101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HY견고딕" panose="02030600000101010101" pitchFamily="18" charset="-127"/>
      <p:regular r:id="rId32"/>
    </p:embeddedFont>
    <p:embeddedFont>
      <p:font typeface="나눔스퀘어" panose="020B0600000101010101" pitchFamily="50" charset="-127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70771" autoAdjust="0"/>
  </p:normalViewPr>
  <p:slideViewPr>
    <p:cSldViewPr snapToGrid="0">
      <p:cViewPr varScale="1">
        <p:scale>
          <a:sx n="60" d="100"/>
          <a:sy n="60" d="100"/>
        </p:scale>
        <p:origin x="25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15662-C48B-431C-9FCD-1BE87B45236E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294B2-4FF3-473C-AEB7-FD521A243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0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제안발표 내용 간단 소개 후 현재 진행사항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59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69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유사도 분석 과정은 비교 문장과 스팸 문장과의 유사도를 보여주는 것으로</a:t>
            </a:r>
            <a:endParaRPr lang="en-US" altLang="ko-KR"/>
          </a:p>
          <a:p>
            <a:r>
              <a:rPr lang="ko-KR" altLang="en-US"/>
              <a:t>문장을 </a:t>
            </a:r>
            <a:r>
              <a:rPr lang="en-US" altLang="ko-KR"/>
              <a:t>N-gram</a:t>
            </a:r>
            <a:r>
              <a:rPr lang="ko-KR" altLang="en-US"/>
              <a:t>과정을 걸친 후 문장과 스팸 단어</a:t>
            </a:r>
            <a:r>
              <a:rPr lang="ko-KR" altLang="en-US" baseline="0"/>
              <a:t> 사전을 비교합니다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글자 수가 </a:t>
            </a:r>
            <a:r>
              <a:rPr lang="en-US" altLang="ko-KR" baseline="0"/>
              <a:t>N</a:t>
            </a:r>
            <a:r>
              <a:rPr lang="ko-KR" altLang="en-US" baseline="0"/>
              <a:t>개인 단어가 사전에 존재 하면 카운트 </a:t>
            </a:r>
            <a:r>
              <a:rPr lang="en-US" altLang="ko-KR" baseline="0"/>
              <a:t>+1</a:t>
            </a:r>
            <a:r>
              <a:rPr lang="ko-KR" altLang="en-US" baseline="0"/>
              <a:t>을 해줍니다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한 문장이 끝나면 카운트 값을 </a:t>
            </a:r>
            <a:r>
              <a:rPr lang="en-US" altLang="ko-KR" baseline="0"/>
              <a:t>(</a:t>
            </a:r>
            <a:r>
              <a:rPr lang="ko-KR" altLang="en-US" baseline="0"/>
              <a:t>문장 글자 수 </a:t>
            </a:r>
            <a:r>
              <a:rPr lang="en-US" altLang="ko-KR" baseline="0"/>
              <a:t>-1)</a:t>
            </a:r>
            <a:r>
              <a:rPr lang="ko-KR" altLang="en-US" baseline="0"/>
              <a:t>로 나누어 문장 내 스팸 단어의 비율을 출력하여 줍니다</a:t>
            </a:r>
            <a:r>
              <a:rPr lang="en-US" altLang="ko-KR" baseline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형태소 분석은 문장의 조사를 지우고 사전을 만드는데 사용합니다</a:t>
            </a:r>
            <a:r>
              <a:rPr lang="en-US" altLang="ko-KR"/>
              <a:t>.</a:t>
            </a:r>
          </a:p>
          <a:p>
            <a:r>
              <a:rPr lang="ko-KR" altLang="en-US"/>
              <a:t>형태소 분석을 하기 위해서는 </a:t>
            </a:r>
            <a:r>
              <a:rPr lang="en-US" altLang="ko-KR"/>
              <a:t>konlpy(</a:t>
            </a:r>
            <a:r>
              <a:rPr lang="ko-KR" altLang="en-US"/>
              <a:t>콘엔엘파이</a:t>
            </a:r>
            <a:r>
              <a:rPr lang="en-US" altLang="ko-KR"/>
              <a:t>) </a:t>
            </a:r>
            <a:r>
              <a:rPr lang="ko-KR" altLang="en-US"/>
              <a:t>라이브러리를 사용하게 됩니다</a:t>
            </a:r>
            <a:r>
              <a:rPr lang="en-US" altLang="ko-KR"/>
              <a:t>.</a:t>
            </a:r>
          </a:p>
          <a:p>
            <a:r>
              <a:rPr lang="en-US" altLang="ko-KR"/>
              <a:t>.csv</a:t>
            </a:r>
            <a:r>
              <a:rPr lang="en-US" altLang="ko-KR" baseline="0"/>
              <a:t> </a:t>
            </a:r>
            <a:r>
              <a:rPr lang="ko-KR" altLang="en-US" baseline="0"/>
              <a:t>파일의 문장을 하나씩 불러와서 전처리 과정을 거친 후 조사를 제거하여 줍니다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그리고 생성된 명사들을 </a:t>
            </a:r>
            <a:r>
              <a:rPr lang="en-US" altLang="ko-KR" baseline="0"/>
              <a:t>list(</a:t>
            </a:r>
            <a:r>
              <a:rPr lang="ko-KR" altLang="en-US" baseline="0"/>
              <a:t>배열</a:t>
            </a:r>
            <a:r>
              <a:rPr lang="en-US" altLang="ko-KR" baseline="0"/>
              <a:t>)</a:t>
            </a:r>
            <a:r>
              <a:rPr lang="ko-KR" altLang="en-US" baseline="0"/>
              <a:t>에 비교하여 </a:t>
            </a:r>
            <a:r>
              <a:rPr lang="en-US" altLang="ko-KR" baseline="0"/>
              <a:t>list</a:t>
            </a:r>
            <a:r>
              <a:rPr lang="ko-KR" altLang="en-US" baseline="0"/>
              <a:t>에 단어가 있다면 </a:t>
            </a:r>
            <a:r>
              <a:rPr lang="en-US" altLang="ko-KR" baseline="0"/>
              <a:t>+1 </a:t>
            </a:r>
            <a:r>
              <a:rPr lang="ko-KR" altLang="en-US" baseline="0"/>
              <a:t>카운트를 해주고</a:t>
            </a:r>
            <a:endParaRPr lang="en-US" altLang="ko-KR" baseline="0"/>
          </a:p>
          <a:p>
            <a:r>
              <a:rPr lang="ko-KR" altLang="en-US" baseline="0"/>
              <a:t>만약 존재하지 않는다면 새로 추가한 뒤 </a:t>
            </a:r>
            <a:r>
              <a:rPr lang="en-US" altLang="ko-KR" baseline="0"/>
              <a:t>+1 </a:t>
            </a:r>
            <a:r>
              <a:rPr lang="ko-KR" altLang="en-US" baseline="0"/>
              <a:t>카운트를 해줍니다</a:t>
            </a:r>
            <a:r>
              <a:rPr lang="en-US" altLang="ko-KR" baseline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59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유사성을 비교할 때 사용되는 스팸메일의 수가 많아지거나 형태소 분석을 할 때 문장의 </a:t>
            </a:r>
            <a:r>
              <a:rPr lang="en-US" altLang="ko-KR"/>
              <a:t>n-gram</a:t>
            </a:r>
            <a:r>
              <a:rPr lang="ko-KR" altLang="en-US" baseline="0"/>
              <a:t> 개수가 많아지거나 단어사전에 넣을 스팸단어 수가 많아지게 되면 서로 비교하는 연산이 늘어나기 때문에 점차 비효율적으로 변하게됩니다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79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/>
              <a:t>그래서 일정한 연산으로 스팸과 정상메일에 라벨을 붙이는 것으로</a:t>
            </a:r>
            <a:endParaRPr lang="en-US" altLang="ko-KR" baseline="0"/>
          </a:p>
          <a:p>
            <a:r>
              <a:rPr lang="en-US" altLang="ko-KR" baseline="0"/>
              <a:t>‘N</a:t>
            </a:r>
            <a:r>
              <a:rPr lang="ko-KR" altLang="en-US" baseline="0"/>
              <a:t>글자</a:t>
            </a:r>
            <a:r>
              <a:rPr lang="en-US" altLang="ko-KR" baseline="0"/>
              <a:t> </a:t>
            </a:r>
            <a:r>
              <a:rPr lang="ko-KR" altLang="en-US" baseline="0"/>
              <a:t>조합</a:t>
            </a:r>
            <a:r>
              <a:rPr lang="en-US" altLang="ko-KR" baseline="0"/>
              <a:t>’</a:t>
            </a:r>
            <a:r>
              <a:rPr lang="ko-KR" altLang="en-US" baseline="0"/>
              <a:t> 중 문장의 </a:t>
            </a:r>
            <a:r>
              <a:rPr lang="en-US" altLang="ko-KR" baseline="0"/>
              <a:t>‘N-gram’ </a:t>
            </a:r>
            <a:r>
              <a:rPr lang="ko-KR" altLang="en-US" baseline="0"/>
              <a:t>출현 빈도를 </a:t>
            </a:r>
            <a:r>
              <a:rPr lang="en-US" altLang="ko-KR" baseline="0"/>
              <a:t>feature </a:t>
            </a:r>
            <a:r>
              <a:rPr lang="ko-KR" altLang="en-US" baseline="0"/>
              <a:t>값으로 학습하려고 합니다</a:t>
            </a:r>
            <a:r>
              <a:rPr lang="en-US" altLang="ko-KR" baseline="0"/>
              <a:t>.</a:t>
            </a:r>
          </a:p>
          <a:p>
            <a:r>
              <a:rPr lang="en-US" altLang="ko-KR"/>
              <a:t>(=</a:t>
            </a:r>
            <a:r>
              <a:rPr lang="en-US" altLang="ko-KR" baseline="0"/>
              <a:t> </a:t>
            </a:r>
            <a:r>
              <a:rPr lang="ko-KR" altLang="en-US" baseline="0"/>
              <a:t>피처해싱</a:t>
            </a:r>
            <a:r>
              <a:rPr lang="en-US" altLang="ko-KR" baseline="0"/>
              <a:t>)</a:t>
            </a:r>
            <a:endParaRPr lang="ko-KR" altLang="en-US"/>
          </a:p>
          <a:p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음절 단어의 모든 경우의 수는 약 </a:t>
            </a:r>
            <a:r>
              <a:rPr lang="en-US" altLang="ko-KR"/>
              <a:t>1.2</a:t>
            </a:r>
            <a:r>
              <a:rPr lang="ko-KR" altLang="en-US"/>
              <a:t>억개이고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스팸 메일 하나의 </a:t>
            </a:r>
            <a:r>
              <a:rPr lang="en-US" altLang="ko-KR" baseline="0"/>
              <a:t>2-gram</a:t>
            </a:r>
            <a:r>
              <a:rPr lang="ko-KR" altLang="en-US" baseline="0"/>
              <a:t>의 경우 </a:t>
            </a:r>
            <a:r>
              <a:rPr lang="en-US" altLang="ko-KR" baseline="0"/>
              <a:t>100~300</a:t>
            </a:r>
            <a:r>
              <a:rPr lang="ko-KR" altLang="en-US" baseline="0"/>
              <a:t>개 정도이기 때문에 전체에 비해 출현되는 단어의 빈도가 적어</a:t>
            </a:r>
            <a:endParaRPr lang="en-US" altLang="ko-KR" baseline="0"/>
          </a:p>
          <a:p>
            <a:r>
              <a:rPr lang="ko-KR" altLang="en-US" baseline="0"/>
              <a:t>통계를 내었을 때 단어의 </a:t>
            </a:r>
            <a:r>
              <a:rPr lang="en-US" altLang="ko-KR" baseline="0"/>
              <a:t>%</a:t>
            </a:r>
            <a:r>
              <a:rPr lang="ko-KR" altLang="en-US" baseline="0"/>
              <a:t>가 너무 낮게 출력되어 정상메일과 스팸메일을 구분하는데 어려움이 있다</a:t>
            </a:r>
            <a:r>
              <a:rPr lang="en-US" altLang="ko-KR" baseline="0"/>
              <a:t>. </a:t>
            </a:r>
            <a:endParaRPr lang="en-US" altLang="ko-KR"/>
          </a:p>
          <a:p>
            <a:r>
              <a:rPr lang="ko-KR" altLang="en-US"/>
              <a:t>그래서 학습에 요구되지는 단어의 수가</a:t>
            </a:r>
            <a:r>
              <a:rPr lang="ko-KR" altLang="en-US" baseline="0"/>
              <a:t> 많아야한다</a:t>
            </a:r>
            <a:r>
              <a:rPr lang="en-US" altLang="ko-KR" baseline="0"/>
              <a:t>. </a:t>
            </a:r>
            <a:r>
              <a:rPr lang="ko-KR" altLang="en-US" baseline="0"/>
              <a:t>그렇게 되면 많은 시간을 요구하게 되고 고성능을 요구하게 된다</a:t>
            </a:r>
            <a:r>
              <a:rPr lang="en-US" altLang="ko-KR" baseline="0"/>
              <a:t>.</a:t>
            </a:r>
            <a:endParaRPr lang="en-US" altLang="ko-KR"/>
          </a:p>
          <a:p>
            <a:endParaRPr lang="ko-KR" altLang="en-US" dirty="0"/>
          </a:p>
          <a:p>
            <a:r>
              <a:rPr lang="ko-KR" altLang="en-US"/>
              <a:t>그러므로 Feature </a:t>
            </a:r>
            <a:r>
              <a:rPr lang="ko-KR" altLang="en-US" err="1"/>
              <a:t>Hashing</a:t>
            </a:r>
            <a:r>
              <a:rPr lang="ko-KR" altLang="en-US"/>
              <a:t>으로 전체 경우의 수를 줄인다</a:t>
            </a:r>
            <a:r>
              <a:rPr lang="ko-KR" altLang="en-US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5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/>
              <a:t>이것은 </a:t>
            </a:r>
            <a:r>
              <a:rPr lang="en-US" altLang="ko-KR" baseline="0"/>
              <a:t>feature hashing</a:t>
            </a:r>
            <a:r>
              <a:rPr lang="ko-KR" altLang="en-US" baseline="0"/>
              <a:t>의 과정입니다</a:t>
            </a:r>
            <a:r>
              <a:rPr lang="en-US" altLang="ko-KR" baseline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/>
              <a:t>Mod</a:t>
            </a:r>
            <a:r>
              <a:rPr lang="ko-KR" altLang="en-US" baseline="0"/>
              <a:t>를 통해 모든 경우의 수를 줄이고 각 경우의 수가 출현된 빈도 수를 더한 값으로</a:t>
            </a:r>
            <a:endParaRPr lang="en-US" altLang="ko-KR" baseline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/>
              <a:t>SVM</a:t>
            </a:r>
            <a:r>
              <a:rPr lang="ko-KR" altLang="en-US" baseline="0"/>
              <a:t>분석기에 넣어 학습시키려 합니다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986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69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추진 일정</a:t>
            </a:r>
            <a:r>
              <a:rPr lang="ko-KR" altLang="en-US" baseline="0"/>
              <a:t> </a:t>
            </a:r>
            <a:r>
              <a:rPr lang="en-US" altLang="ko-KR" baseline="0"/>
              <a:t>1</a:t>
            </a:r>
            <a:r>
              <a:rPr lang="ko-KR" altLang="en-US" baseline="0"/>
              <a:t>번 메일 저장기능인 로그인과 스크레이핑 과정은 일정에 맞춰 코드를 만들었고</a:t>
            </a:r>
            <a:endParaRPr lang="en-US" altLang="ko-KR" baseline="0"/>
          </a:p>
          <a:p>
            <a:r>
              <a:rPr lang="ko-KR" altLang="en-US"/>
              <a:t>일정 </a:t>
            </a:r>
            <a:r>
              <a:rPr lang="en-US" altLang="ko-KR"/>
              <a:t>2</a:t>
            </a:r>
            <a:r>
              <a:rPr lang="ko-KR" altLang="en-US"/>
              <a:t>번의 필터링 기능중 전처리 과정과 </a:t>
            </a:r>
            <a:r>
              <a:rPr lang="en-US" altLang="ko-KR"/>
              <a:t>N-gram</a:t>
            </a:r>
            <a:r>
              <a:rPr lang="ko-KR" altLang="en-US"/>
              <a:t>기능도 일정에 맞춰 완성하였습니다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앞으로 향후계획은</a:t>
            </a:r>
            <a:r>
              <a:rPr lang="en-US" altLang="ko-KR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5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스팸유통현황 분석보고서에 따르면 스팸메일이 </a:t>
            </a:r>
            <a:r>
              <a:rPr lang="en-US" altLang="ko-KR"/>
              <a:t>20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년하반기 사천육백십팔만건에서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 상반기엔 오천백구만건으로 증가하여 점차 늘어나는 추세를 보였습니다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6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여러문제를 야기하고 수가 증가하고있는 스팸메일을 차단하고자 하여 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서포트벡터머신 모델을 이용해 네이버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지메일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여러 이메일에서 스팸을 분석한 후 차단하는 필터링 시스템을 만드려고합니다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22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</a:t>
            </a:r>
            <a:r>
              <a:rPr lang="en-US" altLang="ko-KR"/>
              <a:t>SVM</a:t>
            </a:r>
            <a:r>
              <a:rPr lang="ko-KR" altLang="en-US"/>
              <a:t>이란</a:t>
            </a:r>
            <a:r>
              <a:rPr lang="en-US" altLang="ko-KR"/>
              <a:t>?</a:t>
            </a:r>
            <a:r>
              <a:rPr lang="ko-KR" altLang="en-US"/>
              <a:t> 머신러닝 방법 중 하나로 패턴 인식</a:t>
            </a:r>
            <a:r>
              <a:rPr lang="en-US" altLang="ko-KR"/>
              <a:t>, </a:t>
            </a:r>
            <a:r>
              <a:rPr lang="ko-KR" altLang="en-US"/>
              <a:t>자료 분석을 위한 지도학습 모델입니다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초평면으로부터 멀리 떨어진 데이터일수록 </a:t>
            </a:r>
            <a:r>
              <a:rPr lang="ko-KR" altLang="en-US" sz="1200" b="1"/>
              <a:t>오차가 적어 이진 분류가 쉽기 때문에 </a:t>
            </a:r>
            <a:r>
              <a:rPr lang="ko-KR" altLang="en-US" sz="1200"/>
              <a:t>양쪽의 서포트 벡터 사이의 거리</a:t>
            </a:r>
            <a:r>
              <a:rPr lang="en-US" altLang="ko-KR" sz="1200"/>
              <a:t>(</a:t>
            </a:r>
            <a:r>
              <a:rPr lang="ko-KR" altLang="en-US" sz="1200"/>
              <a:t>마진</a:t>
            </a:r>
            <a:r>
              <a:rPr lang="en-US" altLang="ko-KR" sz="1200"/>
              <a:t>)</a:t>
            </a:r>
            <a:r>
              <a:rPr lang="ko-KR" altLang="en-US" sz="1200"/>
              <a:t>이 최대가 되는 초평면을 찾는 모델인 </a:t>
            </a:r>
            <a:r>
              <a:rPr lang="en-US" altLang="ko-KR" sz="1200"/>
              <a:t>SVM</a:t>
            </a:r>
            <a:r>
              <a:rPr lang="ko-KR" altLang="en-US" sz="1200"/>
              <a:t>을 사용하고자 합니다</a:t>
            </a:r>
            <a:r>
              <a:rPr lang="en-US" altLang="ko-KR" sz="1200"/>
              <a:t>.</a:t>
            </a:r>
            <a:endParaRPr lang="ko-KR" altLang="en-US" sz="120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33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</a:t>
            </a:r>
            <a:r>
              <a:rPr lang="en-US" altLang="ko-KR"/>
              <a:t>5</a:t>
            </a:r>
            <a:r>
              <a:rPr lang="ko-KR" altLang="en-US"/>
              <a:t>조의 프로젝트 목표는 메일을 스크래핑하고 </a:t>
            </a:r>
            <a:r>
              <a:rPr lang="en-US" altLang="ko-KR"/>
              <a:t>필터링</a:t>
            </a:r>
            <a:r>
              <a:rPr lang="ko-KR" altLang="en-US"/>
              <a:t>해</a:t>
            </a:r>
            <a:r>
              <a:rPr lang="en-US" altLang="ko-KR"/>
              <a:t> 스팸 여부를 판단</a:t>
            </a:r>
            <a:r>
              <a:rPr lang="ko-KR" altLang="en-US"/>
              <a:t>하는 것과 만약 </a:t>
            </a:r>
            <a:r>
              <a:rPr lang="en-US" altLang="ko-KR"/>
              <a:t>스팸일 경우 어떤유형의 스팸인지 분류 및 차단 하는 것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73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입력데이터를 가져오기 위해서 메일 스크레이핑 과정을 거치게됩니다</a:t>
            </a:r>
            <a:r>
              <a:rPr lang="en-US" altLang="ko-KR"/>
              <a:t>.</a:t>
            </a:r>
          </a:p>
          <a:p>
            <a:r>
              <a:rPr lang="ko-KR" altLang="en-US"/>
              <a:t>메일을 가져올 브라우저는 다음</a:t>
            </a:r>
            <a:r>
              <a:rPr lang="en-US" altLang="ko-KR"/>
              <a:t>, </a:t>
            </a:r>
            <a:r>
              <a:rPr lang="ko-KR" altLang="en-US"/>
              <a:t>네이버</a:t>
            </a:r>
            <a:r>
              <a:rPr lang="en-US" altLang="ko-KR"/>
              <a:t>, </a:t>
            </a:r>
            <a:r>
              <a:rPr lang="ko-KR" altLang="en-US"/>
              <a:t>지메일</a:t>
            </a:r>
            <a:r>
              <a:rPr lang="ko-KR" altLang="en-US" baseline="0"/>
              <a:t> </a:t>
            </a:r>
            <a:r>
              <a:rPr lang="en-US" altLang="ko-KR" baseline="0"/>
              <a:t>3</a:t>
            </a:r>
            <a:r>
              <a:rPr lang="ko-KR" altLang="en-US" baseline="0"/>
              <a:t>곳을 생각해두었는데</a:t>
            </a:r>
            <a:endParaRPr lang="en-US" altLang="ko-KR" baseline="0"/>
          </a:p>
          <a:p>
            <a:r>
              <a:rPr lang="ko-KR" altLang="en-US" baseline="0"/>
              <a:t>우선은 우리나라에서 가장 많이 사용하는 네이버를 이용하여 만들기로 하였습니다</a:t>
            </a:r>
            <a:r>
              <a:rPr lang="en-US" altLang="ko-KR" baseline="0"/>
              <a:t>.</a:t>
            </a:r>
          </a:p>
          <a:p>
            <a:r>
              <a:rPr lang="ko-KR" altLang="en-US"/>
              <a:t>코드를 실행하여 </a:t>
            </a:r>
            <a:r>
              <a:rPr lang="en-US" altLang="ko-KR"/>
              <a:t>Input</a:t>
            </a:r>
            <a:r>
              <a:rPr lang="en-US" altLang="ko-KR" baseline="0"/>
              <a:t>()</a:t>
            </a:r>
            <a:r>
              <a:rPr lang="ko-KR" altLang="en-US" baseline="0"/>
              <a:t> 값으로 로그인에 이용할 </a:t>
            </a:r>
            <a:r>
              <a:rPr lang="en-US" altLang="ko-KR" baseline="0"/>
              <a:t>ID </a:t>
            </a:r>
            <a:r>
              <a:rPr lang="ko-KR" altLang="en-US" baseline="0"/>
              <a:t>와 </a:t>
            </a:r>
            <a:r>
              <a:rPr lang="en-US" altLang="ko-KR" baseline="0"/>
              <a:t>PW</a:t>
            </a:r>
            <a:r>
              <a:rPr lang="ko-KR" altLang="en-US" baseline="0"/>
              <a:t>를 입력합니다</a:t>
            </a:r>
            <a:r>
              <a:rPr lang="en-US" altLang="ko-KR" baseline="0"/>
              <a:t>.</a:t>
            </a:r>
          </a:p>
          <a:p>
            <a:r>
              <a:rPr lang="en-US" altLang="ko-KR" baseline="0"/>
              <a:t>(</a:t>
            </a:r>
            <a:r>
              <a:rPr lang="ko-KR" altLang="en-US" baseline="0"/>
              <a:t>네이버 화면에서의 태그명은 개발자 도구를 통해 찾았습니다</a:t>
            </a:r>
            <a:r>
              <a:rPr lang="en-US" altLang="ko-KR" baseline="0"/>
              <a:t>.)</a:t>
            </a:r>
          </a:p>
          <a:p>
            <a:r>
              <a:rPr lang="ko-KR" altLang="en-US" baseline="0"/>
              <a:t>이후 </a:t>
            </a:r>
            <a:r>
              <a:rPr lang="en-US" altLang="ko-KR" baseline="0"/>
              <a:t>web driver</a:t>
            </a:r>
            <a:r>
              <a:rPr lang="ko-KR" altLang="en-US" baseline="0"/>
              <a:t>를 통해 네이버 로그인 화면을 띄워주고 입력했던 </a:t>
            </a:r>
            <a:r>
              <a:rPr lang="en-US" altLang="ko-KR" baseline="0"/>
              <a:t>ID</a:t>
            </a:r>
            <a:r>
              <a:rPr lang="ko-KR" altLang="en-US" baseline="0"/>
              <a:t>와 </a:t>
            </a:r>
            <a:r>
              <a:rPr lang="en-US" altLang="ko-KR" baseline="0"/>
              <a:t>PW</a:t>
            </a:r>
            <a:r>
              <a:rPr lang="ko-KR" altLang="en-US" baseline="0"/>
              <a:t>값을 넣어 로그인을 해줍니다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로그인 후 메일함으로 넘어가서 메일 내용을 모두 스크레이핑해서 </a:t>
            </a:r>
            <a:r>
              <a:rPr lang="en-US" altLang="ko-KR" baseline="0"/>
              <a:t>.csv</a:t>
            </a:r>
            <a:r>
              <a:rPr lang="ko-KR" altLang="en-US" baseline="0"/>
              <a:t>파일로 저장합니다</a:t>
            </a:r>
            <a:r>
              <a:rPr lang="en-US" altLang="ko-KR" baseline="0"/>
              <a:t>.</a:t>
            </a:r>
          </a:p>
          <a:p>
            <a:r>
              <a:rPr lang="ko-KR" altLang="en-US"/>
              <a:t>하지만 </a:t>
            </a:r>
            <a:r>
              <a:rPr lang="en-US" altLang="ko-KR"/>
              <a:t>web driver</a:t>
            </a:r>
            <a:r>
              <a:rPr lang="ko-KR" altLang="en-US"/>
              <a:t>을 사용하게 되면 스크레이핑 되는 시간이 오래 걸리기 때문에</a:t>
            </a:r>
            <a:endParaRPr lang="en-US" altLang="ko-KR"/>
          </a:p>
          <a:p>
            <a:r>
              <a:rPr lang="ko-KR" altLang="en-US"/>
              <a:t>화면이 출력이 없어 보다 빠른 </a:t>
            </a:r>
            <a:r>
              <a:rPr lang="en-US" altLang="ko-KR"/>
              <a:t>headless </a:t>
            </a:r>
            <a:r>
              <a:rPr lang="ko-KR" altLang="en-US"/>
              <a:t>방법도 구현해두었습니다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39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9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전처리 과정은 문장 내의 불필요한 내용을 지워주는 과정으로</a:t>
            </a:r>
            <a:endParaRPr lang="en-US" altLang="ko-KR"/>
          </a:p>
          <a:p>
            <a:r>
              <a:rPr lang="ko-KR" altLang="en-US"/>
              <a:t>스크레이핑 과정에서 저장된 </a:t>
            </a:r>
            <a:r>
              <a:rPr lang="en-US" altLang="ko-KR"/>
              <a:t>.csv</a:t>
            </a:r>
            <a:r>
              <a:rPr lang="ko-KR" altLang="en-US"/>
              <a:t>파일을 읽어와서</a:t>
            </a:r>
            <a:endParaRPr lang="en-US" altLang="ko-KR"/>
          </a:p>
          <a:p>
            <a:r>
              <a:rPr lang="ko-KR" altLang="en-US"/>
              <a:t>문장마다 문장에 포함된 특수문자</a:t>
            </a:r>
            <a:r>
              <a:rPr lang="en-US" altLang="ko-KR"/>
              <a:t>, </a:t>
            </a:r>
            <a:r>
              <a:rPr lang="ko-KR" altLang="en-US"/>
              <a:t>공백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영어등의 불 필요한 단어들을 제거하여 줍니다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전처리 과정을 하는 이유는 특수문자와 공백 값이 포함된 데이터를 입력하게 되면</a:t>
            </a:r>
            <a:endParaRPr lang="en-US" altLang="ko-KR" baseline="0"/>
          </a:p>
          <a:p>
            <a:r>
              <a:rPr lang="en-US" altLang="ko-KR" baseline="0"/>
              <a:t>SVM</a:t>
            </a:r>
            <a:r>
              <a:rPr lang="ko-KR" altLang="en-US" baseline="0"/>
              <a:t>모델의 성능에 직접적인 영향을 주어 옳바른 의미한 결과가 잘 나오지 않기 때문에 특수문자와 공백을 지워주는 것입니다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0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N-gram</a:t>
            </a:r>
            <a:r>
              <a:rPr lang="ko-KR" altLang="en-US"/>
              <a:t>과정은 문장을 </a:t>
            </a:r>
            <a:r>
              <a:rPr lang="en-US" altLang="ko-KR"/>
              <a:t>N</a:t>
            </a:r>
            <a:r>
              <a:rPr lang="ko-KR" altLang="en-US"/>
              <a:t>글자로 잘라내는 작업입니다</a:t>
            </a:r>
            <a:r>
              <a:rPr lang="en-US" altLang="ko-KR"/>
              <a:t>.</a:t>
            </a:r>
          </a:p>
          <a:p>
            <a:r>
              <a:rPr lang="en-US" altLang="ko-KR"/>
              <a:t>N</a:t>
            </a:r>
            <a:r>
              <a:rPr lang="ko-KR" altLang="en-US"/>
              <a:t>의 값에 따라 </a:t>
            </a:r>
            <a:r>
              <a:rPr lang="en-US" altLang="ko-KR"/>
              <a:t>2</a:t>
            </a:r>
            <a:r>
              <a:rPr lang="ko-KR" altLang="en-US"/>
              <a:t>이면 </a:t>
            </a:r>
            <a:r>
              <a:rPr lang="en-US" altLang="ko-KR"/>
              <a:t>2-gram</a:t>
            </a:r>
            <a:r>
              <a:rPr lang="en-US" altLang="ko-KR" baseline="0"/>
              <a:t>, 3</a:t>
            </a:r>
            <a:r>
              <a:rPr lang="ko-KR" altLang="en-US" baseline="0"/>
              <a:t>이면 </a:t>
            </a:r>
            <a:r>
              <a:rPr lang="en-US" altLang="ko-KR" baseline="0"/>
              <a:t>3-gram</a:t>
            </a:r>
            <a:r>
              <a:rPr lang="ko-KR" altLang="en-US" baseline="0"/>
              <a:t>이 됩니다</a:t>
            </a:r>
            <a:r>
              <a:rPr lang="en-US" altLang="ko-KR" baseline="0"/>
              <a:t>.</a:t>
            </a:r>
            <a:endParaRPr lang="en-US" altLang="ko-KR"/>
          </a:p>
          <a:p>
            <a:r>
              <a:rPr lang="ko-KR" altLang="en-US"/>
              <a:t>우선 문장을 나눌 </a:t>
            </a:r>
            <a:r>
              <a:rPr lang="en-US" altLang="ko-KR"/>
              <a:t>N</a:t>
            </a:r>
            <a:r>
              <a:rPr lang="en-US" altLang="ko-KR" baseline="0"/>
              <a:t> </a:t>
            </a:r>
            <a:r>
              <a:rPr lang="ko-KR" altLang="en-US" baseline="0"/>
              <a:t>값을 선택하여 줍니다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그 다음 전처리 되어진 문장 가져와 </a:t>
            </a:r>
            <a:r>
              <a:rPr lang="en-US" altLang="ko-KR" baseline="0"/>
              <a:t>N</a:t>
            </a:r>
            <a:r>
              <a:rPr lang="ko-KR" altLang="en-US" baseline="0"/>
              <a:t>개의 글자로 나눠 출력합니다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만약 </a:t>
            </a:r>
            <a:r>
              <a:rPr lang="en-US" altLang="ko-KR" baseline="0"/>
              <a:t>‘</a:t>
            </a:r>
            <a:r>
              <a:rPr lang="ko-KR" altLang="en-US" baseline="0"/>
              <a:t>안녕하세요</a:t>
            </a:r>
            <a:r>
              <a:rPr lang="en-US" altLang="ko-KR" baseline="0"/>
              <a:t>’</a:t>
            </a:r>
            <a:r>
              <a:rPr lang="ko-KR" altLang="en-US" baseline="0"/>
              <a:t>라면 </a:t>
            </a:r>
            <a:r>
              <a:rPr lang="en-US" altLang="ko-KR" baseline="0"/>
              <a:t>‘</a:t>
            </a:r>
            <a:r>
              <a:rPr lang="ko-KR" altLang="en-US" baseline="0"/>
              <a:t>안녕</a:t>
            </a:r>
            <a:r>
              <a:rPr lang="en-US" altLang="ko-KR" baseline="0"/>
              <a:t>‘ ‘</a:t>
            </a:r>
            <a:r>
              <a:rPr lang="ko-KR" altLang="en-US" baseline="0"/>
              <a:t>녕하</a:t>
            </a:r>
            <a:r>
              <a:rPr lang="en-US" altLang="ko-KR" baseline="0"/>
              <a:t>‘ ‘</a:t>
            </a:r>
            <a:r>
              <a:rPr lang="ko-KR" altLang="en-US" baseline="0"/>
              <a:t>하세</a:t>
            </a:r>
            <a:r>
              <a:rPr lang="en-US" altLang="ko-KR" baseline="0"/>
              <a:t>’ ‘</a:t>
            </a:r>
            <a:r>
              <a:rPr lang="ko-KR" altLang="en-US" baseline="0"/>
              <a:t>세요</a:t>
            </a:r>
            <a:r>
              <a:rPr lang="en-US" altLang="ko-KR" baseline="0"/>
              <a:t>’</a:t>
            </a:r>
            <a:r>
              <a:rPr lang="ko-KR" altLang="en-US" baseline="0"/>
              <a:t>로</a:t>
            </a:r>
            <a:endParaRPr lang="en-US" altLang="ko-KR" baseline="0"/>
          </a:p>
          <a:p>
            <a:r>
              <a:rPr lang="en-US" altLang="ko-KR" baseline="0"/>
              <a:t>(</a:t>
            </a:r>
            <a:r>
              <a:rPr lang="ko-KR" altLang="en-US" baseline="0"/>
              <a:t>문장의 글자 수 </a:t>
            </a:r>
            <a:r>
              <a:rPr lang="en-US" altLang="ko-KR" baseline="0"/>
              <a:t>– 1)</a:t>
            </a:r>
            <a:r>
              <a:rPr lang="ko-KR" altLang="en-US" baseline="0"/>
              <a:t>개의 단어가 만들어지게 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그리고 저희는 스팸메일 분석을 위하여 유사도 분석과 형태소 분석 두 가지 방법을 해보았습니다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유사도 분석은 스팸메일의 문장에서 사용하는 단어나 구성이 비슷하기 때문에 문장끼리 비교하게 되면 유사성이 높게 나타나기 때문에 유사도 분석을 통해 스팸메일을 분석할 수 있기 떄문입니다</a:t>
            </a:r>
            <a:r>
              <a:rPr lang="en-US" altLang="ko-KR" baseline="0"/>
              <a:t>. </a:t>
            </a:r>
            <a:r>
              <a:rPr lang="ko-KR" altLang="en-US" baseline="0"/>
              <a:t>대신 다른 유형의 스팸에는 정확도가 떨어지는 경향이 있기 때문에 많은 스팸 예시 문장이 필요</a:t>
            </a:r>
            <a:endParaRPr lang="en-US" altLang="ko-KR" baseline="0"/>
          </a:p>
          <a:p>
            <a:endParaRPr lang="en-US" altLang="ko-KR" baseline="0"/>
          </a:p>
          <a:p>
            <a:r>
              <a:rPr lang="ko-KR" altLang="en-US" baseline="0"/>
              <a:t>형태소 분석을 생각한 이유는 스팸메일에서 단어의 빈도수를 조사해 빈도수가 많이나오는 단어가 스팸에서 주로 사용하는 단어이기 때문에 입력받은 데이터와 비교하면 스팸인지 아닌지 분류할 수 있기 때문입니다</a:t>
            </a:r>
            <a:r>
              <a:rPr lang="en-US" altLang="ko-KR" baseline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294B2-4FF3-473C-AEB7-FD521A2439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2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6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77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26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16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8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18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56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9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7F085-C0E3-4542-904D-2FD641D41657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D3AA5-B8F2-462D-A219-DDCEF83CB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02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1AFCE4-E09B-4B13-923B-C9384EF55384}"/>
              </a:ext>
            </a:extLst>
          </p:cNvPr>
          <p:cNvSpPr/>
          <p:nvPr/>
        </p:nvSpPr>
        <p:spPr>
          <a:xfrm>
            <a:off x="0" y="-2"/>
            <a:ext cx="914400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A667F4F7-75A2-4F1D-89DD-8782FBD6D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99" y="2197114"/>
            <a:ext cx="8458200" cy="18065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SVM</a:t>
            </a:r>
            <a:r>
              <a:rPr lang="ko-KR" altLang="en-US" sz="5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을 이용한 </a:t>
            </a:r>
            <a:br>
              <a:rPr lang="en-US" altLang="ko-KR" sz="5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</a:br>
            <a:endParaRPr lang="ko-KR" altLang="en-US" sz="50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부제목 3">
            <a:extLst>
              <a:ext uri="{FF2B5EF4-FFF2-40B4-BE49-F238E27FC236}">
                <a16:creationId xmlns:a16="http://schemas.microsoft.com/office/drawing/2014/main" id="{555BE197-E240-4B96-9026-1EF4619F99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 bwMode="auto">
          <a:xfrm>
            <a:off x="7523759" y="4794232"/>
            <a:ext cx="1033038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r>
              <a:rPr kumimoji="0" lang="ko-KR" altLang="en-US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</a:t>
            </a:r>
            <a:endParaRPr kumimoji="0" lang="en-US" altLang="ko-KR" sz="2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kumimoji="0" lang="ko-KR" altLang="en-US" sz="20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박해민</a:t>
            </a:r>
            <a:endParaRPr kumimoji="0" lang="en-US" altLang="ko-KR" sz="2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강주현</a:t>
            </a:r>
            <a:endParaRPr kumimoji="0" lang="en-US" altLang="ko-KR" sz="2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김세진</a:t>
            </a:r>
            <a:endParaRPr kumimoji="0" lang="en-US" altLang="ko-KR" sz="2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3351C4-F98F-49DB-AAC8-7EC09DB7C7A5}"/>
              </a:ext>
            </a:extLst>
          </p:cNvPr>
          <p:cNvSpPr/>
          <p:nvPr/>
        </p:nvSpPr>
        <p:spPr>
          <a:xfrm>
            <a:off x="121774" y="133350"/>
            <a:ext cx="8880858" cy="659130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202A3B-5A9E-46F8-984F-9B0A0F4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43" y="1492840"/>
            <a:ext cx="1148914" cy="788350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:a16="http://schemas.microsoft.com/office/drawing/2014/main" id="{AB73D599-A181-4B0A-976A-21127ADCBD27}"/>
              </a:ext>
            </a:extLst>
          </p:cNvPr>
          <p:cNvSpPr txBox="1">
            <a:spLocks/>
          </p:cNvSpPr>
          <p:nvPr/>
        </p:nvSpPr>
        <p:spPr>
          <a:xfrm>
            <a:off x="333103" y="2920998"/>
            <a:ext cx="8458200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스팸메일 </a:t>
            </a:r>
            <a:r>
              <a:rPr lang="ko-KR" altLang="en-US" sz="5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필터링</a:t>
            </a:r>
          </a:p>
        </p:txBody>
      </p:sp>
      <p:sp>
        <p:nvSpPr>
          <p:cNvPr id="22" name="부제목 3">
            <a:extLst>
              <a:ext uri="{FF2B5EF4-FFF2-40B4-BE49-F238E27FC236}">
                <a16:creationId xmlns:a16="http://schemas.microsoft.com/office/drawing/2014/main" id="{724B022A-4DE4-44E3-91FA-4B66FFAED008}"/>
              </a:ext>
            </a:extLst>
          </p:cNvPr>
          <p:cNvSpPr txBox="1">
            <a:spLocks/>
          </p:cNvSpPr>
          <p:nvPr/>
        </p:nvSpPr>
        <p:spPr>
          <a:xfrm>
            <a:off x="208344" y="6243637"/>
            <a:ext cx="1712210" cy="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</a:t>
            </a:r>
            <a:r>
              <a:rPr lang="en-US" altLang="ko-KR" sz="1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04. 30</a:t>
            </a:r>
            <a:endParaRPr lang="ko-KR" altLang="en-US" sz="1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63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전처리 과정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7" name="bandicam 2019-04-29 20-39-04-49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8" end="7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23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N-Gram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1102810"/>
            <a:ext cx="5760000" cy="3103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2000" y="4427445"/>
            <a:ext cx="419377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N-gram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결정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되어진 문장을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글자로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잘라냄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문장 글자수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- 1)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개의 단어가 만들어짐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통계 값에 사용 됨</a:t>
            </a:r>
          </a:p>
        </p:txBody>
      </p:sp>
    </p:spTree>
    <p:extLst>
      <p:ext uri="{BB962C8B-B14F-4D97-AF65-F5344CB8AC3E}">
        <p14:creationId xmlns:p14="http://schemas.microsoft.com/office/powerpoint/2010/main" val="156207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N-Gram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7" name="bandicam 2019-04-29 20-44-30-98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15" end="182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223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유사도 분석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1102810"/>
            <a:ext cx="5760000" cy="31208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2000" y="4533753"/>
            <a:ext cx="7268336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문장을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N-gram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걸친 후 스팸 문장과 비교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글자 수가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단어 중 사전에 존재하는 단어가 있으면 카운트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+1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카운트 값을 문장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n-gram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개수로 나눔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문장 내 스팸 단어 비율을 출력</a:t>
            </a:r>
          </a:p>
        </p:txBody>
      </p:sp>
    </p:spTree>
    <p:extLst>
      <p:ext uri="{BB962C8B-B14F-4D97-AF65-F5344CB8AC3E}">
        <p14:creationId xmlns:p14="http://schemas.microsoft.com/office/powerpoint/2010/main" val="171224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유사도 분석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9" name="bandicam 2019-04-29 20-47-09-74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3" end="7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23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형태소 분석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1102810"/>
            <a:ext cx="5760000" cy="31438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2000" y="4467889"/>
            <a:ext cx="496802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형태소 분석 라이브러리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문장에서 조사를 제거한 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단어가 있다면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+1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카운트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없다면 새로 추가하고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+1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카운트</a:t>
            </a:r>
          </a:p>
        </p:txBody>
      </p:sp>
    </p:spTree>
    <p:extLst>
      <p:ext uri="{BB962C8B-B14F-4D97-AF65-F5344CB8AC3E}">
        <p14:creationId xmlns:p14="http://schemas.microsoft.com/office/powerpoint/2010/main" val="308878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형태소 분석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6" name="KakaoTalk_Video_20190429_2053_36_62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696" end="12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922389"/>
            <a:ext cx="9151079" cy="49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3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2" y="2"/>
            <a:ext cx="184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향후계획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8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함초롬돋움" panose="020B0604000101010101" pitchFamily="50" charset="-127"/>
              </a:rPr>
              <a:t>데이터 통계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505" y="1206678"/>
            <a:ext cx="527740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한글의 조합 가능한 한 음절의 개수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11,171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r>
              <a:rPr lang="ko-KR" altLang="en-US" dirty="0" err="1">
                <a:latin typeface="+mn-ea"/>
              </a:rPr>
              <a:t>힣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2-Gram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11,171 x 11,171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억 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스팸메일 하나에서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2-Gram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100~300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96506" y="4084991"/>
          <a:ext cx="7755096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87">
                  <a:extLst>
                    <a:ext uri="{9D8B030D-6E8A-4147-A177-3AD203B41FA5}">
                      <a16:colId xmlns:a16="http://schemas.microsoft.com/office/drawing/2014/main" val="1627835016"/>
                    </a:ext>
                  </a:extLst>
                </a:gridCol>
                <a:gridCol w="969387">
                  <a:extLst>
                    <a:ext uri="{9D8B030D-6E8A-4147-A177-3AD203B41FA5}">
                      <a16:colId xmlns:a16="http://schemas.microsoft.com/office/drawing/2014/main" val="3165745600"/>
                    </a:ext>
                  </a:extLst>
                </a:gridCol>
                <a:gridCol w="969387">
                  <a:extLst>
                    <a:ext uri="{9D8B030D-6E8A-4147-A177-3AD203B41FA5}">
                      <a16:colId xmlns:a16="http://schemas.microsoft.com/office/drawing/2014/main" val="899334067"/>
                    </a:ext>
                  </a:extLst>
                </a:gridCol>
                <a:gridCol w="969387">
                  <a:extLst>
                    <a:ext uri="{9D8B030D-6E8A-4147-A177-3AD203B41FA5}">
                      <a16:colId xmlns:a16="http://schemas.microsoft.com/office/drawing/2014/main" val="208527037"/>
                    </a:ext>
                  </a:extLst>
                </a:gridCol>
                <a:gridCol w="969387">
                  <a:extLst>
                    <a:ext uri="{9D8B030D-6E8A-4147-A177-3AD203B41FA5}">
                      <a16:colId xmlns:a16="http://schemas.microsoft.com/office/drawing/2014/main" val="739498162"/>
                    </a:ext>
                  </a:extLst>
                </a:gridCol>
                <a:gridCol w="969387">
                  <a:extLst>
                    <a:ext uri="{9D8B030D-6E8A-4147-A177-3AD203B41FA5}">
                      <a16:colId xmlns:a16="http://schemas.microsoft.com/office/drawing/2014/main" val="2244462720"/>
                    </a:ext>
                  </a:extLst>
                </a:gridCol>
                <a:gridCol w="969387">
                  <a:extLst>
                    <a:ext uri="{9D8B030D-6E8A-4147-A177-3AD203B41FA5}">
                      <a16:colId xmlns:a16="http://schemas.microsoft.com/office/drawing/2014/main" val="3292162898"/>
                    </a:ext>
                  </a:extLst>
                </a:gridCol>
                <a:gridCol w="969387">
                  <a:extLst>
                    <a:ext uri="{9D8B030D-6E8A-4147-A177-3AD203B41FA5}">
                      <a16:colId xmlns:a16="http://schemas.microsoft.com/office/drawing/2014/main" val="3948983521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가가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가각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가갂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….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대출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힣힣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+mn-ea"/>
                          <a:ea typeface="+mn-ea"/>
                        </a:rPr>
                        <a:t>Label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 :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스팸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0 :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514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9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50567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9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38163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62902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45756"/>
                  </a:ext>
                </a:extLst>
              </a:tr>
            </a:tbl>
          </a:graphicData>
        </a:graphic>
      </p:graphicFrame>
      <p:sp>
        <p:nvSpPr>
          <p:cNvPr id="13" name="왼쪽 대괄호 12"/>
          <p:cNvSpPr/>
          <p:nvPr/>
        </p:nvSpPr>
        <p:spPr>
          <a:xfrm rot="5400000">
            <a:off x="3929187" y="518004"/>
            <a:ext cx="330200" cy="6803778"/>
          </a:xfrm>
          <a:prstGeom prst="leftBracket">
            <a:avLst>
              <a:gd name="adj" fmla="val 102962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888421" y="3581338"/>
            <a:ext cx="7013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j-ea"/>
                <a:ea typeface="+mj-ea"/>
              </a:rPr>
              <a:t>1.2</a:t>
            </a:r>
            <a:r>
              <a:rPr lang="ko-KR" altLang="en-US" sz="1600" dirty="0">
                <a:latin typeface="+mj-ea"/>
                <a:ea typeface="+mj-ea"/>
              </a:rPr>
              <a:t>억 </a:t>
            </a:r>
            <a:endParaRPr lang="en-US" altLang="ko-KR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285342-BC0A-44E5-8252-070D4F08BF0B}"/>
              </a:ext>
            </a:extLst>
          </p:cNvPr>
          <p:cNvGrpSpPr/>
          <p:nvPr/>
        </p:nvGrpSpPr>
        <p:grpSpPr>
          <a:xfrm>
            <a:off x="843280" y="1387399"/>
            <a:ext cx="7457440" cy="4653280"/>
            <a:chOff x="843280" y="1497127"/>
            <a:chExt cx="7457440" cy="46532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434A970-C3E2-4A10-8195-500E6A10D9FC}"/>
                </a:ext>
              </a:extLst>
            </p:cNvPr>
            <p:cNvSpPr/>
            <p:nvPr/>
          </p:nvSpPr>
          <p:spPr>
            <a:xfrm>
              <a:off x="843280" y="1497127"/>
              <a:ext cx="7457440" cy="46532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228621C-E75F-45C6-AA95-FBE0EB8A6573}"/>
                </a:ext>
              </a:extLst>
            </p:cNvPr>
            <p:cNvSpPr/>
            <p:nvPr/>
          </p:nvSpPr>
          <p:spPr>
            <a:xfrm>
              <a:off x="1498757" y="2174009"/>
              <a:ext cx="243840" cy="216683"/>
            </a:xfrm>
            <a:prstGeom prst="rightArrow">
              <a:avLst>
                <a:gd name="adj1" fmla="val 43846"/>
                <a:gd name="adj2" fmla="val 535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CD37FDF-76ED-4287-90E2-5C78FB2A14A7}"/>
                </a:ext>
              </a:extLst>
            </p:cNvPr>
            <p:cNvSpPr/>
            <p:nvPr/>
          </p:nvSpPr>
          <p:spPr>
            <a:xfrm>
              <a:off x="2082716" y="2047438"/>
              <a:ext cx="57468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단어의 경우 중 존재하는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2-gram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빈도 수가 너무 적어 정상메일과 스팸메일을 비교하는데 어려움이 생김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F28A22-1E1D-4F6D-8433-E15D57AAD3B8}"/>
                </a:ext>
              </a:extLst>
            </p:cNvPr>
            <p:cNvSpPr/>
            <p:nvPr/>
          </p:nvSpPr>
          <p:spPr>
            <a:xfrm>
              <a:off x="2082716" y="2942563"/>
              <a:ext cx="55602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단어의 경우의  수가 크기 때문에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학습에 요구되는 단어 수도 증가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9BEF4B9-7E9F-437F-B24B-E1D74771F158}"/>
                </a:ext>
              </a:extLst>
            </p:cNvPr>
            <p:cNvSpPr/>
            <p:nvPr/>
          </p:nvSpPr>
          <p:spPr>
            <a:xfrm>
              <a:off x="2082716" y="3957488"/>
              <a:ext cx="55430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경우의 수가 크기 때문에 시간과 고성능을 요구함</a:t>
              </a: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AFBA4A2-BDCA-4A2B-BA80-E5193B114842}"/>
                </a:ext>
              </a:extLst>
            </p:cNvPr>
            <p:cNvSpPr/>
            <p:nvPr/>
          </p:nvSpPr>
          <p:spPr>
            <a:xfrm>
              <a:off x="1498757" y="3112573"/>
              <a:ext cx="243840" cy="216683"/>
            </a:xfrm>
            <a:prstGeom prst="rightArrow">
              <a:avLst>
                <a:gd name="adj1" fmla="val 43846"/>
                <a:gd name="adj2" fmla="val 535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CA81E4F-ECE3-4B68-86D6-D95AE8A37931}"/>
                </a:ext>
              </a:extLst>
            </p:cNvPr>
            <p:cNvSpPr/>
            <p:nvPr/>
          </p:nvSpPr>
          <p:spPr>
            <a:xfrm>
              <a:off x="1498757" y="4027442"/>
              <a:ext cx="243840" cy="216683"/>
            </a:xfrm>
            <a:prstGeom prst="rightArrow">
              <a:avLst>
                <a:gd name="adj1" fmla="val 43846"/>
                <a:gd name="adj2" fmla="val 535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C9E5D5-B014-47F6-813B-E6E7862D8FC9}"/>
                </a:ext>
              </a:extLst>
            </p:cNvPr>
            <p:cNvSpPr/>
            <p:nvPr/>
          </p:nvSpPr>
          <p:spPr>
            <a:xfrm>
              <a:off x="2142110" y="5146016"/>
              <a:ext cx="54585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r>
                <a:rPr lang="ko-KR" altLang="en-US" sz="2000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Hashing을</a:t>
              </a:r>
              <a:r>
                <a:rPr lang="ko-KR" altLang="en-US" sz="2000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이용하여  경우의 수를 줄임</a:t>
              </a:r>
              <a:r>
                <a:rPr lang="en-US" altLang="ko-KR" sz="2000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  <a:endPara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별: 꼭짓점 5개 21">
              <a:extLst>
                <a:ext uri="{FF2B5EF4-FFF2-40B4-BE49-F238E27FC236}">
                  <a16:creationId xmlns:a16="http://schemas.microsoft.com/office/drawing/2014/main" id="{54A47DF1-9C29-44C9-9A2B-59D2E1B205F7}"/>
                </a:ext>
              </a:extLst>
            </p:cNvPr>
            <p:cNvSpPr/>
            <p:nvPr/>
          </p:nvSpPr>
          <p:spPr>
            <a:xfrm>
              <a:off x="1478437" y="5147780"/>
              <a:ext cx="360523" cy="337131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09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3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2" y="2"/>
            <a:ext cx="184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향후계획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8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함초롬돋움" panose="020B0604000101010101" pitchFamily="50" charset="-127"/>
              </a:rPr>
              <a:t>Feature Hashing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508" y="1449782"/>
            <a:ext cx="390683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가</a:t>
            </a:r>
            <a:r>
              <a:rPr lang="en-US" altLang="ko-KR" dirty="0">
                <a:latin typeface="+mj-ea"/>
                <a:ea typeface="+mj-ea"/>
              </a:rPr>
              <a:t>(44032) + </a:t>
            </a:r>
            <a:r>
              <a:rPr lang="ko-KR" altLang="en-US" dirty="0">
                <a:latin typeface="+mj-ea"/>
                <a:ea typeface="+mj-ea"/>
              </a:rPr>
              <a:t>가</a:t>
            </a:r>
            <a:r>
              <a:rPr lang="en-US" altLang="ko-KR" dirty="0">
                <a:latin typeface="+mj-ea"/>
                <a:ea typeface="+mj-ea"/>
              </a:rPr>
              <a:t>(44032) mod 5 = 0  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가</a:t>
            </a:r>
            <a:r>
              <a:rPr lang="en-US" altLang="ko-KR" dirty="0">
                <a:latin typeface="+mj-ea"/>
                <a:ea typeface="+mj-ea"/>
              </a:rPr>
              <a:t>(44032) + </a:t>
            </a:r>
            <a:r>
              <a:rPr lang="ko-KR" altLang="en-US" dirty="0">
                <a:latin typeface="+mj-ea"/>
                <a:ea typeface="+mj-ea"/>
              </a:rPr>
              <a:t>각</a:t>
            </a:r>
            <a:r>
              <a:rPr lang="en-US" altLang="ko-KR" dirty="0">
                <a:latin typeface="+mj-ea"/>
                <a:ea typeface="+mj-ea"/>
              </a:rPr>
              <a:t>(44033) mod 5 = 1</a:t>
            </a:r>
          </a:p>
          <a:p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ko-KR" altLang="en-US" dirty="0">
                <a:latin typeface="+mj-ea"/>
                <a:ea typeface="+mj-ea"/>
              </a:rPr>
              <a:t>가</a:t>
            </a:r>
            <a:r>
              <a:rPr lang="en-US" altLang="ko-KR" dirty="0">
                <a:latin typeface="+mj-ea"/>
                <a:ea typeface="+mj-ea"/>
              </a:rPr>
              <a:t>(44032) + </a:t>
            </a:r>
            <a:r>
              <a:rPr lang="ko-KR" altLang="en-US" dirty="0" err="1">
                <a:latin typeface="+mj-ea"/>
                <a:ea typeface="+mj-ea"/>
              </a:rPr>
              <a:t>갂</a:t>
            </a:r>
            <a:r>
              <a:rPr lang="en-US" altLang="ko-KR" dirty="0">
                <a:latin typeface="+mj-ea"/>
                <a:ea typeface="+mj-ea"/>
              </a:rPr>
              <a:t>(44034) mod 5 = 2</a:t>
            </a:r>
          </a:p>
          <a:p>
            <a:r>
              <a:rPr lang="en-US" altLang="ko-KR" dirty="0">
                <a:latin typeface="+mj-ea"/>
                <a:ea typeface="+mj-ea"/>
              </a:rPr>
              <a:t>      . </a:t>
            </a:r>
          </a:p>
          <a:p>
            <a:r>
              <a:rPr lang="en-US" altLang="ko-KR" dirty="0">
                <a:latin typeface="+mj-ea"/>
                <a:ea typeface="+mj-ea"/>
              </a:rPr>
              <a:t>      .</a:t>
            </a:r>
          </a:p>
          <a:p>
            <a:r>
              <a:rPr lang="ko-KR" altLang="en-US" dirty="0">
                <a:latin typeface="+mj-ea"/>
                <a:ea typeface="+mj-ea"/>
              </a:rPr>
              <a:t>대</a:t>
            </a:r>
            <a:r>
              <a:rPr lang="en-US" altLang="ko-KR" dirty="0">
                <a:latin typeface="+mj-ea"/>
                <a:ea typeface="+mj-ea"/>
              </a:rPr>
              <a:t>(45824)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+ </a:t>
            </a:r>
            <a:r>
              <a:rPr lang="ko-KR" altLang="en-US" dirty="0">
                <a:latin typeface="+mj-ea"/>
                <a:ea typeface="+mj-ea"/>
              </a:rPr>
              <a:t>출</a:t>
            </a:r>
            <a:r>
              <a:rPr lang="en-US" altLang="ko-KR" dirty="0">
                <a:latin typeface="+mj-ea"/>
                <a:ea typeface="+mj-ea"/>
              </a:rPr>
              <a:t>(52636) mod 5 = 0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대</a:t>
            </a:r>
            <a:r>
              <a:rPr lang="en-US" altLang="ko-KR" dirty="0">
                <a:latin typeface="+mj-ea"/>
                <a:ea typeface="+mj-ea"/>
              </a:rPr>
              <a:t>(45824) + </a:t>
            </a:r>
            <a:r>
              <a:rPr lang="ko-KR" altLang="en-US" dirty="0" err="1">
                <a:latin typeface="+mj-ea"/>
                <a:ea typeface="+mj-ea"/>
              </a:rPr>
              <a:t>춫</a:t>
            </a:r>
            <a:r>
              <a:rPr lang="en-US" altLang="ko-KR" dirty="0">
                <a:latin typeface="+mj-ea"/>
                <a:ea typeface="+mj-ea"/>
              </a:rPr>
              <a:t>(52650) mod 5 = 1</a:t>
            </a:r>
          </a:p>
          <a:p>
            <a:r>
              <a:rPr lang="en-US" altLang="ko-KR" dirty="0">
                <a:latin typeface="+mj-ea"/>
                <a:ea typeface="+mj-ea"/>
              </a:rPr>
              <a:t>      . </a:t>
            </a:r>
          </a:p>
          <a:p>
            <a:r>
              <a:rPr lang="en-US" altLang="ko-KR" dirty="0">
                <a:latin typeface="+mj-ea"/>
                <a:ea typeface="+mj-ea"/>
              </a:rPr>
              <a:t>      . </a:t>
            </a:r>
          </a:p>
          <a:p>
            <a:r>
              <a:rPr lang="ko-KR" altLang="en-US" dirty="0">
                <a:latin typeface="+mj-ea"/>
                <a:ea typeface="+mj-ea"/>
              </a:rPr>
              <a:t>카</a:t>
            </a:r>
            <a:r>
              <a:rPr lang="en-US" altLang="ko-KR" dirty="0">
                <a:latin typeface="+mj-ea"/>
                <a:ea typeface="+mj-ea"/>
              </a:rPr>
              <a:t>(52852)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+ </a:t>
            </a:r>
            <a:r>
              <a:rPr lang="ko-KR" altLang="en-US" dirty="0">
                <a:latin typeface="+mj-ea"/>
                <a:ea typeface="+mj-ea"/>
              </a:rPr>
              <a:t>지</a:t>
            </a:r>
            <a:r>
              <a:rPr lang="en-US" altLang="ko-KR" dirty="0">
                <a:latin typeface="+mj-ea"/>
                <a:ea typeface="+mj-ea"/>
              </a:rPr>
              <a:t>(51648)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mod 5 = 0</a:t>
            </a:r>
          </a:p>
          <a:p>
            <a:r>
              <a:rPr lang="en-US" altLang="ko-KR" dirty="0">
                <a:latin typeface="+mj-ea"/>
                <a:ea typeface="+mj-ea"/>
              </a:rPr>
              <a:t>      .</a:t>
            </a:r>
          </a:p>
          <a:p>
            <a:r>
              <a:rPr lang="en-US" altLang="ko-KR" dirty="0">
                <a:latin typeface="+mj-ea"/>
                <a:ea typeface="+mj-ea"/>
              </a:rPr>
              <a:t>      . </a:t>
            </a:r>
          </a:p>
          <a:p>
            <a:r>
              <a:rPr lang="ko-KR" altLang="en-US" dirty="0" err="1">
                <a:latin typeface="+mj-ea"/>
                <a:ea typeface="+mj-ea"/>
              </a:rPr>
              <a:t>힣</a:t>
            </a:r>
            <a:r>
              <a:rPr lang="en-US" altLang="ko-KR" dirty="0">
                <a:latin typeface="+mj-ea"/>
                <a:ea typeface="+mj-ea"/>
              </a:rPr>
              <a:t>(55203) + </a:t>
            </a:r>
            <a:r>
              <a:rPr lang="ko-KR" altLang="en-US" dirty="0" err="1">
                <a:latin typeface="+mj-ea"/>
                <a:ea typeface="+mj-ea"/>
              </a:rPr>
              <a:t>힣</a:t>
            </a:r>
            <a:r>
              <a:rPr lang="en-US" altLang="ko-KR" dirty="0">
                <a:latin typeface="+mj-ea"/>
                <a:ea typeface="+mj-ea"/>
              </a:rPr>
              <a:t>(55203) mod 5 = 1</a:t>
            </a:r>
          </a:p>
          <a:p>
            <a:r>
              <a:rPr lang="en-US" altLang="ko-KR" dirty="0">
                <a:latin typeface="+mj-ea"/>
                <a:ea typeface="+mj-ea"/>
              </a:rPr>
              <a:t> </a:t>
            </a:r>
          </a:p>
        </p:txBody>
      </p:sp>
      <p:cxnSp>
        <p:nvCxnSpPr>
          <p:cNvPr id="7" name="직선 연결선 6"/>
          <p:cNvCxnSpPr>
            <a:cxnSpLocks/>
            <a:endCxn id="12" idx="1"/>
          </p:cNvCxnSpPr>
          <p:nvPr/>
        </p:nvCxnSpPr>
        <p:spPr>
          <a:xfrm>
            <a:off x="4572000" y="1677553"/>
            <a:ext cx="2400372" cy="662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  <a:endCxn id="12" idx="1"/>
          </p:cNvCxnSpPr>
          <p:nvPr/>
        </p:nvCxnSpPr>
        <p:spPr>
          <a:xfrm flipV="1">
            <a:off x="4572000" y="2340473"/>
            <a:ext cx="2400372" cy="1210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  <a:endCxn id="12" idx="1"/>
          </p:cNvCxnSpPr>
          <p:nvPr/>
        </p:nvCxnSpPr>
        <p:spPr>
          <a:xfrm flipV="1">
            <a:off x="4572000" y="2340473"/>
            <a:ext cx="2400372" cy="25866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372" y="2155807"/>
            <a:ext cx="140775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mod 5 = 0 </a:t>
            </a:r>
          </a:p>
        </p:txBody>
      </p:sp>
      <p:cxnSp>
        <p:nvCxnSpPr>
          <p:cNvPr id="18" name="직선 연결선 17"/>
          <p:cNvCxnSpPr>
            <a:cxnSpLocks/>
            <a:endCxn id="38" idx="1"/>
          </p:cNvCxnSpPr>
          <p:nvPr/>
        </p:nvCxnSpPr>
        <p:spPr>
          <a:xfrm>
            <a:off x="4572000" y="2237173"/>
            <a:ext cx="2400372" cy="766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cxnSpLocks/>
            <a:endCxn id="38" idx="1"/>
          </p:cNvCxnSpPr>
          <p:nvPr/>
        </p:nvCxnSpPr>
        <p:spPr>
          <a:xfrm flipV="1">
            <a:off x="4572000" y="3003911"/>
            <a:ext cx="2400372" cy="1146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  <a:endCxn id="38" idx="1"/>
          </p:cNvCxnSpPr>
          <p:nvPr/>
        </p:nvCxnSpPr>
        <p:spPr>
          <a:xfrm flipV="1">
            <a:off x="4572000" y="3003911"/>
            <a:ext cx="2400372" cy="2748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cxnSpLocks/>
            <a:endCxn id="39" idx="1"/>
          </p:cNvCxnSpPr>
          <p:nvPr/>
        </p:nvCxnSpPr>
        <p:spPr>
          <a:xfrm>
            <a:off x="4572000" y="2819245"/>
            <a:ext cx="2400372" cy="849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BD7D43-E9E0-4662-AC71-ACEF3BC310E4}"/>
              </a:ext>
            </a:extLst>
          </p:cNvPr>
          <p:cNvSpPr txBox="1"/>
          <p:nvPr/>
        </p:nvSpPr>
        <p:spPr>
          <a:xfrm>
            <a:off x="6972372" y="2819245"/>
            <a:ext cx="140775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mod 5 = 1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1FB6E-1C4B-4225-80C0-08881329ABC6}"/>
              </a:ext>
            </a:extLst>
          </p:cNvPr>
          <p:cNvSpPr txBox="1"/>
          <p:nvPr/>
        </p:nvSpPr>
        <p:spPr>
          <a:xfrm>
            <a:off x="6972372" y="3484184"/>
            <a:ext cx="140775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mod 5 = 2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74C806-FC1F-4F92-AD99-F92D36B95732}"/>
              </a:ext>
            </a:extLst>
          </p:cNvPr>
          <p:cNvSpPr txBox="1"/>
          <p:nvPr/>
        </p:nvSpPr>
        <p:spPr>
          <a:xfrm>
            <a:off x="6972372" y="4150340"/>
            <a:ext cx="140775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mod 5 = 3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B178EF-18F1-4644-96E5-20D211B643F2}"/>
              </a:ext>
            </a:extLst>
          </p:cNvPr>
          <p:cNvSpPr txBox="1"/>
          <p:nvPr/>
        </p:nvSpPr>
        <p:spPr>
          <a:xfrm>
            <a:off x="6972372" y="4811115"/>
            <a:ext cx="140775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mod 5 = 4 </a:t>
            </a:r>
          </a:p>
        </p:txBody>
      </p:sp>
    </p:spTree>
    <p:extLst>
      <p:ext uri="{BB962C8B-B14F-4D97-AF65-F5344CB8AC3E}">
        <p14:creationId xmlns:p14="http://schemas.microsoft.com/office/powerpoint/2010/main" val="333192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D5FD45E-DBB7-4CA4-AA30-64DC1DF22A6A}"/>
              </a:ext>
            </a:extLst>
          </p:cNvPr>
          <p:cNvSpPr/>
          <p:nvPr/>
        </p:nvSpPr>
        <p:spPr>
          <a:xfrm>
            <a:off x="1859280" y="3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D2226-5EF6-4951-8849-4D85FD37C460}"/>
              </a:ext>
            </a:extLst>
          </p:cNvPr>
          <p:cNvSpPr txBox="1"/>
          <p:nvPr/>
        </p:nvSpPr>
        <p:spPr>
          <a:xfrm>
            <a:off x="2" y="2"/>
            <a:ext cx="184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향후계획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7C0E0FC-DF7C-4AD2-BE25-22EC28CCD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8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함초롬돋움" panose="020B0604000101010101" pitchFamily="50" charset="-127"/>
              </a:rPr>
              <a:t>향후계획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101" y="2502062"/>
            <a:ext cx="705779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 Hashing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데이터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학습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인터페이스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특수문자로 표현된 스팸 단어를 학습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84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9">
            <a:extLst>
              <a:ext uri="{FF2B5EF4-FFF2-40B4-BE49-F238E27FC236}">
                <a16:creationId xmlns:a16="http://schemas.microsoft.com/office/drawing/2014/main" id="{EE7F58EE-2069-4987-8305-DA3FD6EAB3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86039" y="4574596"/>
            <a:ext cx="504732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목표 대비 실적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AutoShape 50">
            <a:extLst>
              <a:ext uri="{FF2B5EF4-FFF2-40B4-BE49-F238E27FC236}">
                <a16:creationId xmlns:a16="http://schemas.microsoft.com/office/drawing/2014/main" id="{7513A1BC-8D10-47DE-ABC1-5135F9BF9C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12521" y="3663707"/>
            <a:ext cx="452084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진행 사항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진행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 문제점 등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AutoShape 51">
            <a:extLst>
              <a:ext uri="{FF2B5EF4-FFF2-40B4-BE49-F238E27FC236}">
                <a16:creationId xmlns:a16="http://schemas.microsoft.com/office/drawing/2014/main" id="{E453898E-C014-4F36-AE93-5B3C27440A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73966" y="2741726"/>
            <a:ext cx="4059398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목표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AutoShape 52">
            <a:extLst>
              <a:ext uri="{FF2B5EF4-FFF2-40B4-BE49-F238E27FC236}">
                <a16:creationId xmlns:a16="http://schemas.microsoft.com/office/drawing/2014/main" id="{3891EAA4-2DF9-4290-911B-7C165B4B542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3155" y="1819745"/>
            <a:ext cx="3530209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C37BA1-339F-4C87-A597-C77290E2D8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5132512" y="1732202"/>
            <a:ext cx="757939" cy="6189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DC5367-6F8B-47A5-AD04-BEB1D625B1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4603173" y="2654183"/>
            <a:ext cx="757939" cy="6189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27F9C4-275E-418F-8437-E47B9095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4141878" y="3570582"/>
            <a:ext cx="757939" cy="618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673737-DEC7-4F54-8780-CA22893A99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3614632" y="4487053"/>
            <a:ext cx="757939" cy="618904"/>
          </a:xfrm>
          <a:prstGeom prst="rect">
            <a:avLst/>
          </a:prstGeom>
        </p:spPr>
      </p:pic>
      <p:sp>
        <p:nvSpPr>
          <p:cNvPr id="14" name="AutoShape 49">
            <a:extLst>
              <a:ext uri="{FF2B5EF4-FFF2-40B4-BE49-F238E27FC236}">
                <a16:creationId xmlns:a16="http://schemas.microsoft.com/office/drawing/2014/main" id="{1A97541B-AF12-4A69-88D2-ED2FB0545C3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42247" y="5485485"/>
            <a:ext cx="5591117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향후 진행 계획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94C8D1-9618-46ED-BBDB-18DC35E7C8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3070841" y="5397942"/>
            <a:ext cx="757939" cy="6189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4B11DF-6EE6-4E5D-98FF-658492953456}"/>
              </a:ext>
            </a:extLst>
          </p:cNvPr>
          <p:cNvSpPr/>
          <p:nvPr/>
        </p:nvSpPr>
        <p:spPr>
          <a:xfrm rot="1739255">
            <a:off x="-1164635" y="-2807904"/>
            <a:ext cx="3960230" cy="95371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3351C4-F98F-49DB-AAC8-7EC09DB7C7A5}"/>
              </a:ext>
            </a:extLst>
          </p:cNvPr>
          <p:cNvSpPr/>
          <p:nvPr/>
        </p:nvSpPr>
        <p:spPr>
          <a:xfrm>
            <a:off x="121774" y="133350"/>
            <a:ext cx="8880858" cy="659130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9989F9F-74CC-4D60-A819-E738D32A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27" y="328821"/>
            <a:ext cx="14895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91407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86333EC-ED8A-4DDB-8B66-D63AB94A3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9203" y="227065"/>
            <a:ext cx="2245593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추진 일정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55C992-C0C6-460F-9623-A406E2A00B7F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추진일정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C0F961-4649-4D8A-8B1A-C67CC8FFCCBC}"/>
              </a:ext>
            </a:extLst>
          </p:cNvPr>
          <p:cNvGrpSpPr/>
          <p:nvPr/>
        </p:nvGrpSpPr>
        <p:grpSpPr>
          <a:xfrm>
            <a:off x="167479" y="1366044"/>
            <a:ext cx="8797009" cy="4639771"/>
            <a:chOff x="142924" y="1597541"/>
            <a:chExt cx="8797009" cy="463977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E4900B5-196A-44FF-BA5A-AA2BFAC86A1E}"/>
                </a:ext>
              </a:extLst>
            </p:cNvPr>
            <p:cNvSpPr/>
            <p:nvPr/>
          </p:nvSpPr>
          <p:spPr>
            <a:xfrm>
              <a:off x="2696442" y="1597541"/>
              <a:ext cx="6243491" cy="463977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화살표: 갈매기형 수장 5">
              <a:extLst>
                <a:ext uri="{FF2B5EF4-FFF2-40B4-BE49-F238E27FC236}">
                  <a16:creationId xmlns:a16="http://schemas.microsoft.com/office/drawing/2014/main" id="{E800293B-8BDF-4AF8-9C53-36EFE668392D}"/>
                </a:ext>
              </a:extLst>
            </p:cNvPr>
            <p:cNvSpPr/>
            <p:nvPr/>
          </p:nvSpPr>
          <p:spPr>
            <a:xfrm>
              <a:off x="2871502" y="2403078"/>
              <a:ext cx="666755" cy="801477"/>
            </a:xfrm>
            <a:prstGeom prst="chevron">
              <a:avLst>
                <a:gd name="adj" fmla="val 15138"/>
              </a:avLst>
            </a:prstGeom>
            <a:solidFill>
              <a:srgbClr val="223C6C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en-US" altLang="ko-KR" sz="13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화살표: 갈매기형 수장 6">
              <a:extLst>
                <a:ext uri="{FF2B5EF4-FFF2-40B4-BE49-F238E27FC236}">
                  <a16:creationId xmlns:a16="http://schemas.microsoft.com/office/drawing/2014/main" id="{2659024A-083C-405E-B1E5-B28C346A7ADF}"/>
                </a:ext>
              </a:extLst>
            </p:cNvPr>
            <p:cNvSpPr/>
            <p:nvPr/>
          </p:nvSpPr>
          <p:spPr>
            <a:xfrm>
              <a:off x="5202556" y="3555238"/>
              <a:ext cx="1225691" cy="801477"/>
            </a:xfrm>
            <a:prstGeom prst="chevron">
              <a:avLst>
                <a:gd name="adj" fmla="val 15138"/>
              </a:avLst>
            </a:prstGeom>
            <a:solidFill>
              <a:srgbClr val="223C6C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</a:t>
              </a:r>
              <a:r>
                <a:rPr lang="ko-KR" altLang="en-US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gram</a:t>
              </a:r>
              <a:r>
                <a:rPr lang="ko-KR" altLang="en-US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</a:p>
          </p:txBody>
        </p:sp>
        <p:sp>
          <p:nvSpPr>
            <p:cNvPr id="29" name="화살표: 갈매기형 수장 7">
              <a:extLst>
                <a:ext uri="{FF2B5EF4-FFF2-40B4-BE49-F238E27FC236}">
                  <a16:creationId xmlns:a16="http://schemas.microsoft.com/office/drawing/2014/main" id="{75BA6A67-43CE-4DBE-A9AE-59237C5516A2}"/>
                </a:ext>
              </a:extLst>
            </p:cNvPr>
            <p:cNvSpPr/>
            <p:nvPr/>
          </p:nvSpPr>
          <p:spPr>
            <a:xfrm>
              <a:off x="4040417" y="3555238"/>
              <a:ext cx="1225691" cy="801477"/>
            </a:xfrm>
            <a:prstGeom prst="chevron">
              <a:avLst>
                <a:gd name="adj" fmla="val 15138"/>
              </a:avLst>
            </a:prstGeom>
            <a:solidFill>
              <a:srgbClr val="223C6C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전처리</a:t>
              </a:r>
              <a:r>
                <a:rPr lang="ko-KR" altLang="en-US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3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구현</a:t>
              </a:r>
            </a:p>
          </p:txBody>
        </p:sp>
        <p:sp>
          <p:nvSpPr>
            <p:cNvPr id="30" name="화살표: 갈매기형 수장 8">
              <a:extLst>
                <a:ext uri="{FF2B5EF4-FFF2-40B4-BE49-F238E27FC236}">
                  <a16:creationId xmlns:a16="http://schemas.microsoft.com/office/drawing/2014/main" id="{362735D1-F73A-4F21-A145-CC5A850D2F12}"/>
                </a:ext>
              </a:extLst>
            </p:cNvPr>
            <p:cNvSpPr/>
            <p:nvPr/>
          </p:nvSpPr>
          <p:spPr>
            <a:xfrm>
              <a:off x="6354684" y="3555238"/>
              <a:ext cx="1457676" cy="801477"/>
            </a:xfrm>
            <a:prstGeom prst="chevron">
              <a:avLst>
                <a:gd name="adj" fmla="val 15138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SVM</a:t>
              </a:r>
              <a:r>
                <a:rPr lang="ko-KR" altLang="en-US" sz="13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이용한 </a:t>
              </a:r>
              <a:endParaRPr lang="en-US" altLang="ko-KR" sz="13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3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분류 기능 구현</a:t>
              </a:r>
            </a:p>
          </p:txBody>
        </p:sp>
        <p:sp>
          <p:nvSpPr>
            <p:cNvPr id="31" name="화살표: 갈매기형 수장 9">
              <a:extLst>
                <a:ext uri="{FF2B5EF4-FFF2-40B4-BE49-F238E27FC236}">
                  <a16:creationId xmlns:a16="http://schemas.microsoft.com/office/drawing/2014/main" id="{81A5FDC3-7A75-46CB-AE33-0149C0DA0514}"/>
                </a:ext>
              </a:extLst>
            </p:cNvPr>
            <p:cNvSpPr/>
            <p:nvPr/>
          </p:nvSpPr>
          <p:spPr>
            <a:xfrm>
              <a:off x="3487824" y="2401024"/>
              <a:ext cx="1304256" cy="801477"/>
            </a:xfrm>
            <a:prstGeom prst="chevron">
              <a:avLst>
                <a:gd name="adj" fmla="val 15138"/>
              </a:avLst>
            </a:prstGeom>
            <a:solidFill>
              <a:srgbClr val="223C6C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스크래핑</a:t>
              </a:r>
              <a:r>
                <a:rPr lang="ko-KR" altLang="en-US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3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3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화살표: 갈매기형 수장 10">
              <a:extLst>
                <a:ext uri="{FF2B5EF4-FFF2-40B4-BE49-F238E27FC236}">
                  <a16:creationId xmlns:a16="http://schemas.microsoft.com/office/drawing/2014/main" id="{28F09D4D-DD1D-490A-A368-C32B21897FB7}"/>
                </a:ext>
              </a:extLst>
            </p:cNvPr>
            <p:cNvSpPr/>
            <p:nvPr/>
          </p:nvSpPr>
          <p:spPr>
            <a:xfrm>
              <a:off x="6420198" y="4997163"/>
              <a:ext cx="2423674" cy="801477"/>
            </a:xfrm>
            <a:prstGeom prst="chevron">
              <a:avLst>
                <a:gd name="adj" fmla="val 15138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</a:t>
              </a:r>
              <a:r>
                <a:rPr lang="ko-KR" altLang="en-US" sz="13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5C20AF-BC8F-41F8-BD79-7D60087278DC}"/>
                </a:ext>
              </a:extLst>
            </p:cNvPr>
            <p:cNvSpPr/>
            <p:nvPr/>
          </p:nvSpPr>
          <p:spPr>
            <a:xfrm>
              <a:off x="2782209" y="1716922"/>
              <a:ext cx="1465247" cy="4724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6EC044-9F49-47B4-87FA-8D14CF0C2151}"/>
                </a:ext>
              </a:extLst>
            </p:cNvPr>
            <p:cNvSpPr/>
            <p:nvPr/>
          </p:nvSpPr>
          <p:spPr>
            <a:xfrm>
              <a:off x="4315863" y="1716922"/>
              <a:ext cx="1597085" cy="4724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775E52-8B34-411B-B99E-117419AD9379}"/>
                </a:ext>
              </a:extLst>
            </p:cNvPr>
            <p:cNvSpPr/>
            <p:nvPr/>
          </p:nvSpPr>
          <p:spPr>
            <a:xfrm>
              <a:off x="7567877" y="1716922"/>
              <a:ext cx="1303649" cy="4724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017BAD-C953-43A6-A53D-2005AFB9E934}"/>
                </a:ext>
              </a:extLst>
            </p:cNvPr>
            <p:cNvSpPr/>
            <p:nvPr/>
          </p:nvSpPr>
          <p:spPr>
            <a:xfrm>
              <a:off x="142924" y="1597541"/>
              <a:ext cx="2484371" cy="46397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944BA8-1783-4468-810B-8C334BB21DAC}"/>
                </a:ext>
              </a:extLst>
            </p:cNvPr>
            <p:cNvSpPr/>
            <p:nvPr/>
          </p:nvSpPr>
          <p:spPr>
            <a:xfrm>
              <a:off x="204068" y="1716922"/>
              <a:ext cx="2343705" cy="4724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내용</a:t>
              </a:r>
              <a:endPara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BF62636-7148-42F0-A4A1-657BA5A83BFC}"/>
                </a:ext>
              </a:extLst>
            </p:cNvPr>
            <p:cNvSpPr/>
            <p:nvPr/>
          </p:nvSpPr>
          <p:spPr>
            <a:xfrm>
              <a:off x="204068" y="2308742"/>
              <a:ext cx="2343705" cy="1040999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메일 저장 기능</a:t>
              </a:r>
              <a:endPara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스크래핑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DB15D4-7AEC-4539-A655-3FB5B867BE75}"/>
                </a:ext>
              </a:extLst>
            </p:cNvPr>
            <p:cNvSpPr/>
            <p:nvPr/>
          </p:nvSpPr>
          <p:spPr>
            <a:xfrm>
              <a:off x="212071" y="3469121"/>
              <a:ext cx="2343705" cy="104099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필터링 기능</a:t>
              </a:r>
              <a:endPara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전처리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N-Gram/ SVM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CACA16A-7FB9-4A66-B199-E09AE74AFA72}"/>
                </a:ext>
              </a:extLst>
            </p:cNvPr>
            <p:cNvSpPr/>
            <p:nvPr/>
          </p:nvSpPr>
          <p:spPr>
            <a:xfrm>
              <a:off x="204067" y="4629499"/>
              <a:ext cx="2343705" cy="1529883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유저 인터페이스</a:t>
              </a:r>
              <a:endPara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플랫폼 선택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브라우저 선택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ID/PW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개인정보동의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로그인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목록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68131E-96BC-4007-AD19-1D145A1AA408}"/>
                </a:ext>
              </a:extLst>
            </p:cNvPr>
            <p:cNvSpPr/>
            <p:nvPr/>
          </p:nvSpPr>
          <p:spPr>
            <a:xfrm>
              <a:off x="5966120" y="1716922"/>
              <a:ext cx="1533350" cy="4724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664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51AFCE4-E09B-4B13-923B-C9384EF55384}"/>
              </a:ext>
            </a:extLst>
          </p:cNvPr>
          <p:cNvSpPr/>
          <p:nvPr/>
        </p:nvSpPr>
        <p:spPr>
          <a:xfrm>
            <a:off x="0" y="-2"/>
            <a:ext cx="914400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3351C4-F98F-49DB-AAC8-7EC09DB7C7A5}"/>
              </a:ext>
            </a:extLst>
          </p:cNvPr>
          <p:cNvSpPr/>
          <p:nvPr/>
        </p:nvSpPr>
        <p:spPr>
          <a:xfrm>
            <a:off x="121774" y="133350"/>
            <a:ext cx="8880858" cy="659130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202A3B-5A9E-46F8-984F-9B0A0F4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46" y="1996768"/>
            <a:ext cx="1653114" cy="1134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9437" y="2864385"/>
            <a:ext cx="25651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>
                <a:solidFill>
                  <a:schemeClr val="bg1"/>
                </a:solidFill>
              </a:rPr>
              <a:t>Q&amp;A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9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6418F6C-4398-4E45-B35E-6478F309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3822" y="232376"/>
            <a:ext cx="7176356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점점 증가하는 스팸메일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ECBF38-4C7C-4A83-B98C-7BABAE414574}"/>
              </a:ext>
            </a:extLst>
          </p:cNvPr>
          <p:cNvSpPr txBox="1"/>
          <p:nvPr/>
        </p:nvSpPr>
        <p:spPr>
          <a:xfrm>
            <a:off x="1319514" y="1652450"/>
            <a:ext cx="6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"2018</a:t>
            </a:r>
            <a:r>
              <a:rPr lang="ko-KR" altLang="en-US" sz="2400" b="1" dirty="0">
                <a:latin typeface="+mn-ea"/>
              </a:rPr>
              <a:t>년 상반기 스팸 유통현황 분석보고서</a:t>
            </a:r>
            <a:r>
              <a:rPr lang="en-US" altLang="ko-KR" sz="2400" b="1" dirty="0">
                <a:latin typeface="+mn-ea"/>
              </a:rPr>
              <a:t>"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BC153-8132-4BE1-B573-E3FBE66C87B1}"/>
              </a:ext>
            </a:extLst>
          </p:cNvPr>
          <p:cNvSpPr txBox="1"/>
          <p:nvPr/>
        </p:nvSpPr>
        <p:spPr>
          <a:xfrm>
            <a:off x="5758403" y="5436638"/>
            <a:ext cx="2766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출처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KISA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불법스팸대응센터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29CFC3-AD64-4F3C-A6BB-7C6BE5396788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개요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9E170D-4510-4F9E-A557-B32364F8E7F3}"/>
              </a:ext>
            </a:extLst>
          </p:cNvPr>
          <p:cNvGrpSpPr/>
          <p:nvPr/>
        </p:nvGrpSpPr>
        <p:grpSpPr>
          <a:xfrm>
            <a:off x="3538336" y="2596715"/>
            <a:ext cx="2186627" cy="3327807"/>
            <a:chOff x="3381292" y="2624068"/>
            <a:chExt cx="2186627" cy="33278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A2C178-763C-4689-A56D-C38A0CBC4019}"/>
                </a:ext>
              </a:extLst>
            </p:cNvPr>
            <p:cNvSpPr txBox="1"/>
            <p:nvPr/>
          </p:nvSpPr>
          <p:spPr>
            <a:xfrm>
              <a:off x="3540836" y="3373993"/>
              <a:ext cx="9536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4618</a:t>
              </a:r>
              <a:r>
                <a:rPr lang="ko-KR" altLang="en-US" sz="1500" dirty="0"/>
                <a:t>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9CFF75-0107-4077-AE4C-06EE96A0CEFB}"/>
                </a:ext>
              </a:extLst>
            </p:cNvPr>
            <p:cNvSpPr txBox="1"/>
            <p:nvPr/>
          </p:nvSpPr>
          <p:spPr>
            <a:xfrm>
              <a:off x="4502450" y="5396621"/>
              <a:ext cx="9950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2018 </a:t>
              </a:r>
              <a:r>
                <a:rPr lang="ko-KR" altLang="en-US" sz="1500" dirty="0"/>
                <a:t>상반기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8EDDBE-DAD5-4DA4-AA92-202A38581216}"/>
                </a:ext>
              </a:extLst>
            </p:cNvPr>
            <p:cNvSpPr txBox="1"/>
            <p:nvPr/>
          </p:nvSpPr>
          <p:spPr>
            <a:xfrm>
              <a:off x="4614230" y="2624068"/>
              <a:ext cx="9536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</a:rPr>
                <a:t>5109</a:t>
              </a:r>
              <a:r>
                <a:rPr lang="ko-KR" altLang="en-US" sz="1500" dirty="0">
                  <a:solidFill>
                    <a:srgbClr val="FF0000"/>
                  </a:solidFill>
                </a:rPr>
                <a:t>만</a:t>
              </a:r>
            </a:p>
          </p:txBody>
        </p:sp>
        <p:sp>
          <p:nvSpPr>
            <p:cNvPr id="25" name="정육면체 24">
              <a:extLst>
                <a:ext uri="{FF2B5EF4-FFF2-40B4-BE49-F238E27FC236}">
                  <a16:creationId xmlns:a16="http://schemas.microsoft.com/office/drawing/2014/main" id="{4914126D-6AFD-4FAA-96AD-4DB9563F9047}"/>
                </a:ext>
              </a:extLst>
            </p:cNvPr>
            <p:cNvSpPr/>
            <p:nvPr/>
          </p:nvSpPr>
          <p:spPr>
            <a:xfrm>
              <a:off x="4572000" y="2979124"/>
              <a:ext cx="792480" cy="2418754"/>
            </a:xfrm>
            <a:prstGeom prst="cub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sz="1500" dirty="0"/>
            </a:p>
          </p:txBody>
        </p:sp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51C9F4D2-1BF0-4C93-A3EC-7B676EEF6DBE}"/>
                </a:ext>
              </a:extLst>
            </p:cNvPr>
            <p:cNvSpPr/>
            <p:nvPr/>
          </p:nvSpPr>
          <p:spPr>
            <a:xfrm>
              <a:off x="3492218" y="3775758"/>
              <a:ext cx="741858" cy="1622119"/>
            </a:xfrm>
            <a:prstGeom prst="cub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sz="1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10AE1E-38A2-4643-9A15-1A5A3B733EE7}"/>
                </a:ext>
              </a:extLst>
            </p:cNvPr>
            <p:cNvSpPr txBox="1"/>
            <p:nvPr/>
          </p:nvSpPr>
          <p:spPr>
            <a:xfrm>
              <a:off x="3381292" y="5397877"/>
              <a:ext cx="9950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2017 </a:t>
              </a:r>
              <a:r>
                <a:rPr lang="ko-KR" altLang="en-US" sz="1500" dirty="0"/>
                <a:t>하반기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11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56418F6C-4398-4E45-B35E-6478F309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4454" y="230861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SVM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을 이용한 스팸메일 필터링 시스템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2A31F9-9CA6-404B-B121-C5A1EA3E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69" y="2639414"/>
            <a:ext cx="459021" cy="4613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CF9020-DEC6-414F-8052-29D202B70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38" y="3118292"/>
            <a:ext cx="878071" cy="5136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5BA1741-B4BF-4F9B-8795-787D3AE219B6}"/>
              </a:ext>
            </a:extLst>
          </p:cNvPr>
          <p:cNvSpPr txBox="1"/>
          <p:nvPr/>
        </p:nvSpPr>
        <p:spPr>
          <a:xfrm>
            <a:off x="2277910" y="5043931"/>
            <a:ext cx="4681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웹서버의 메일을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SVM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을 이용하여 스팸메일 자동차단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873CAA9-A693-4318-B2B5-B0C4E5D34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41" y="2639415"/>
            <a:ext cx="439103" cy="46130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7C78A5E8-C078-46AD-8AB0-02C68746043E}"/>
              </a:ext>
            </a:extLst>
          </p:cNvPr>
          <p:cNvGrpSpPr/>
          <p:nvPr/>
        </p:nvGrpSpPr>
        <p:grpSpPr>
          <a:xfrm>
            <a:off x="2310046" y="2666694"/>
            <a:ext cx="5519588" cy="1820975"/>
            <a:chOff x="2263140" y="2273801"/>
            <a:chExt cx="5519588" cy="182097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1D94A87-BFF2-409A-B193-B64344FB2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44"/>
            <a:stretch/>
          </p:blipFill>
          <p:spPr>
            <a:xfrm>
              <a:off x="2510015" y="2442794"/>
              <a:ext cx="564935" cy="461305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C752E26-9FA1-4505-A081-DEF30B45F6BE}"/>
                </a:ext>
              </a:extLst>
            </p:cNvPr>
            <p:cNvGrpSpPr/>
            <p:nvPr/>
          </p:nvGrpSpPr>
          <p:grpSpPr>
            <a:xfrm>
              <a:off x="3165815" y="2273801"/>
              <a:ext cx="2975714" cy="1576504"/>
              <a:chOff x="2839888" y="2068643"/>
              <a:chExt cx="4081891" cy="2221881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AB9B6F8-8618-45BD-84E6-1D889A72DE6C}"/>
                  </a:ext>
                </a:extLst>
              </p:cNvPr>
              <p:cNvSpPr/>
              <p:nvPr/>
            </p:nvSpPr>
            <p:spPr>
              <a:xfrm>
                <a:off x="3162925" y="2068643"/>
                <a:ext cx="3405514" cy="2149461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E9B9E3F-1B1F-4A5E-BF27-586DB113E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138" y="2273801"/>
                <a:ext cx="318787" cy="240631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A222905-5C93-472B-BCD1-07958982FC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9888" y="2826738"/>
                <a:ext cx="313546" cy="181939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A8A50F-CB10-4B80-962A-7CBEC561219E}"/>
                  </a:ext>
                </a:extLst>
              </p:cNvPr>
              <p:cNvSpPr/>
              <p:nvPr/>
            </p:nvSpPr>
            <p:spPr>
              <a:xfrm>
                <a:off x="3100672" y="2514432"/>
                <a:ext cx="313545" cy="312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DCD681F3-B768-4368-8ADF-743A54E76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6058" y="3546642"/>
                <a:ext cx="345721" cy="200809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0648927A-5C41-4372-B7CD-BFB98CA9ED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91048" y="4088710"/>
                <a:ext cx="290193" cy="201814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6375299-A54C-4508-99D7-DA63D9472FF1}"/>
                  </a:ext>
                </a:extLst>
              </p:cNvPr>
              <p:cNvSpPr/>
              <p:nvPr/>
            </p:nvSpPr>
            <p:spPr>
              <a:xfrm rot="5400000">
                <a:off x="6473919" y="3769532"/>
                <a:ext cx="313545" cy="312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47B28C-75F7-49EE-B426-E628E8723201}"/>
                </a:ext>
              </a:extLst>
            </p:cNvPr>
            <p:cNvSpPr txBox="1"/>
            <p:nvPr/>
          </p:nvSpPr>
          <p:spPr>
            <a:xfrm>
              <a:off x="3677426" y="2675170"/>
              <a:ext cx="1930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SVM</a:t>
              </a:r>
              <a:endParaRPr lang="ko-KR" altLang="en-US" sz="44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3BF2744-4C08-404A-9066-154530293451}"/>
                </a:ext>
              </a:extLst>
            </p:cNvPr>
            <p:cNvCxnSpPr>
              <a:cxnSpLocks/>
            </p:cNvCxnSpPr>
            <p:nvPr/>
          </p:nvCxnSpPr>
          <p:spPr>
            <a:xfrm>
              <a:off x="2343485" y="2634562"/>
              <a:ext cx="16653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6A8E528-4950-428E-8F76-A86C77A6B844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706562"/>
              <a:ext cx="24687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0492837-0B54-415E-B0F4-515E54CB0765}"/>
                </a:ext>
              </a:extLst>
            </p:cNvPr>
            <p:cNvCxnSpPr>
              <a:cxnSpLocks/>
            </p:cNvCxnSpPr>
            <p:nvPr/>
          </p:nvCxnSpPr>
          <p:spPr>
            <a:xfrm>
              <a:off x="2316480" y="2775142"/>
              <a:ext cx="1935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02606F7-4593-408A-A302-17713A665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759" y="3137508"/>
              <a:ext cx="541969" cy="457454"/>
            </a:xfrm>
            <a:prstGeom prst="rect">
              <a:avLst/>
            </a:prstGeom>
          </p:spPr>
        </p:pic>
        <p:sp>
          <p:nvSpPr>
            <p:cNvPr id="42" name="L 도형 41">
              <a:extLst>
                <a:ext uri="{FF2B5EF4-FFF2-40B4-BE49-F238E27FC236}">
                  <a16:creationId xmlns:a16="http://schemas.microsoft.com/office/drawing/2014/main" id="{AF607D15-7F73-459F-9F5F-209E5A462B92}"/>
                </a:ext>
              </a:extLst>
            </p:cNvPr>
            <p:cNvSpPr/>
            <p:nvPr/>
          </p:nvSpPr>
          <p:spPr>
            <a:xfrm rot="18886928">
              <a:off x="7370206" y="3677981"/>
              <a:ext cx="385249" cy="237283"/>
            </a:xfrm>
            <a:prstGeom prst="corner">
              <a:avLst>
                <a:gd name="adj1" fmla="val 40649"/>
                <a:gd name="adj2" fmla="val 42046"/>
              </a:avLst>
            </a:prstGeom>
            <a:solidFill>
              <a:srgbClr val="92D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059F303-46AB-4D58-B0D1-A5D1A53AC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44"/>
            <a:stretch/>
          </p:blipFill>
          <p:spPr>
            <a:xfrm>
              <a:off x="6590983" y="3633471"/>
              <a:ext cx="564935" cy="46130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F8C47AD-D2B0-4A9D-A092-5450FE275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44"/>
            <a:stretch/>
          </p:blipFill>
          <p:spPr>
            <a:xfrm>
              <a:off x="6590983" y="3115022"/>
              <a:ext cx="564935" cy="46130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7A03018-4921-4F94-BC07-C3EBD41C495D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목표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EB443-5693-4277-8483-15D1FCE0FC9F}"/>
              </a:ext>
            </a:extLst>
          </p:cNvPr>
          <p:cNvSpPr txBox="1"/>
          <p:nvPr/>
        </p:nvSpPr>
        <p:spPr>
          <a:xfrm>
            <a:off x="2590965" y="3767491"/>
            <a:ext cx="4285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(Support Vector Machine) </a:t>
            </a:r>
            <a:endParaRPr lang="ko-KR" altLang="en-US" sz="12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89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418F6C-4398-4E45-B35E-6478F309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4454" y="230861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SVM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이란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A1741-B4BF-4F9B-8795-787D3AE219B6}"/>
              </a:ext>
            </a:extLst>
          </p:cNvPr>
          <p:cNvSpPr txBox="1"/>
          <p:nvPr/>
        </p:nvSpPr>
        <p:spPr>
          <a:xfrm>
            <a:off x="1714554" y="5078016"/>
            <a:ext cx="631589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 중 하나로 패턴 인식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분석을 위한 지도학습 모델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초평면으로부터 멀리 떨어진 데이터일수록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적어 이진 분류가 쉽기 때문에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양쪽의 서포트 벡터 사이의 거리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최대가 되는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Wx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b = 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초평면을 찾는 모델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03018-4921-4F94-BC07-C3EBD41C495D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목표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74BB2F2-D4C8-4335-9242-48979F4F94C5}"/>
              </a:ext>
            </a:extLst>
          </p:cNvPr>
          <p:cNvGrpSpPr/>
          <p:nvPr/>
        </p:nvGrpSpPr>
        <p:grpSpPr>
          <a:xfrm>
            <a:off x="1451755" y="4291145"/>
            <a:ext cx="4971663" cy="707886"/>
            <a:chOff x="3100976" y="1459975"/>
            <a:chExt cx="4971663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47B28C-75F7-49EE-B426-E628E8723201}"/>
                </a:ext>
              </a:extLst>
            </p:cNvPr>
            <p:cNvSpPr txBox="1"/>
            <p:nvPr/>
          </p:nvSpPr>
          <p:spPr>
            <a:xfrm>
              <a:off x="3100976" y="1459975"/>
              <a:ext cx="1930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SVM</a:t>
              </a:r>
              <a:endParaRPr lang="ko-KR" altLang="en-US" sz="4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EEB443-5693-4277-8483-15D1FCE0FC9F}"/>
                </a:ext>
              </a:extLst>
            </p:cNvPr>
            <p:cNvSpPr txBox="1"/>
            <p:nvPr/>
          </p:nvSpPr>
          <p:spPr>
            <a:xfrm>
              <a:off x="3786767" y="1775245"/>
              <a:ext cx="428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(Support Vector Machine) </a:t>
              </a:r>
              <a:endParaRPr lang="ko-KR" altLang="en-US" sz="1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pic>
        <p:nvPicPr>
          <p:cNvPr id="9" name="Picture 2" descr="svmì ëí ì´ë¯¸ì§ ê²ìê²°ê³¼">
            <a:extLst>
              <a:ext uri="{FF2B5EF4-FFF2-40B4-BE49-F238E27FC236}">
                <a16:creationId xmlns:a16="http://schemas.microsoft.com/office/drawing/2014/main" id="{C269A8DD-3A4E-4980-A2D3-725FFEE66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138" y="1042879"/>
            <a:ext cx="2941122" cy="31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D6DBDE2-2C27-4904-B0F0-88233009FA85}"/>
              </a:ext>
            </a:extLst>
          </p:cNvPr>
          <p:cNvSpPr/>
          <p:nvPr/>
        </p:nvSpPr>
        <p:spPr>
          <a:xfrm>
            <a:off x="1668835" y="5238444"/>
            <a:ext cx="45719" cy="50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EF01DB-63A3-4A3D-8FED-5EFA34148D91}"/>
              </a:ext>
            </a:extLst>
          </p:cNvPr>
          <p:cNvSpPr/>
          <p:nvPr/>
        </p:nvSpPr>
        <p:spPr>
          <a:xfrm>
            <a:off x="1668835" y="5673547"/>
            <a:ext cx="45719" cy="50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5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418F6C-4398-4E45-B35E-6478F309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4454" y="238964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SVM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을 이용한 스팸메일 필터링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E3ACE-4EE4-41C0-BEC7-6241E20282AF}"/>
              </a:ext>
            </a:extLst>
          </p:cNvPr>
          <p:cNvSpPr txBox="1"/>
          <p:nvPr/>
        </p:nvSpPr>
        <p:spPr>
          <a:xfrm>
            <a:off x="1042949" y="5092119"/>
            <a:ext cx="2921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필터링 과정에서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메일의 스팸 여부 판단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1248AA-BC16-4B3F-9A4F-85F36572F1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951690" y="2986946"/>
            <a:ext cx="1551969" cy="1267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4B374E-2F0D-4F2A-879E-4C02BCD639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83" y="2701108"/>
            <a:ext cx="618752" cy="522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226119-843C-45D8-9E51-F1A3A9A6C4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2760895" y="3005979"/>
            <a:ext cx="1551969" cy="126727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2B68C4-7C37-4265-9AEE-3A672BDA2729}"/>
              </a:ext>
            </a:extLst>
          </p:cNvPr>
          <p:cNvCxnSpPr>
            <a:cxnSpLocks/>
          </p:cNvCxnSpPr>
          <p:nvPr/>
        </p:nvCxnSpPr>
        <p:spPr>
          <a:xfrm>
            <a:off x="4572000" y="1910080"/>
            <a:ext cx="96999" cy="42062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 도형 8">
            <a:extLst>
              <a:ext uri="{FF2B5EF4-FFF2-40B4-BE49-F238E27FC236}">
                <a16:creationId xmlns:a16="http://schemas.microsoft.com/office/drawing/2014/main" id="{91D6E530-6C71-48FA-897E-E3BFE10FACED}"/>
              </a:ext>
            </a:extLst>
          </p:cNvPr>
          <p:cNvSpPr/>
          <p:nvPr/>
        </p:nvSpPr>
        <p:spPr>
          <a:xfrm rot="18886928">
            <a:off x="3271100" y="2727441"/>
            <a:ext cx="533460" cy="319282"/>
          </a:xfrm>
          <a:prstGeom prst="corner">
            <a:avLst>
              <a:gd name="adj1" fmla="val 40649"/>
              <a:gd name="adj2" fmla="val 42046"/>
            </a:avLst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23D39-1F4E-4916-B48C-90ADB586D102}"/>
              </a:ext>
            </a:extLst>
          </p:cNvPr>
          <p:cNvSpPr txBox="1"/>
          <p:nvPr/>
        </p:nvSpPr>
        <p:spPr>
          <a:xfrm>
            <a:off x="4928135" y="5092119"/>
            <a:ext cx="3787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스팸일 경우 어떤 유형의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스팸인지 분류 및 차단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2A7C7F-5B1C-40BE-88EA-176E40E7FEE9}"/>
              </a:ext>
            </a:extLst>
          </p:cNvPr>
          <p:cNvGrpSpPr/>
          <p:nvPr/>
        </p:nvGrpSpPr>
        <p:grpSpPr>
          <a:xfrm>
            <a:off x="5240756" y="2220884"/>
            <a:ext cx="615229" cy="551335"/>
            <a:chOff x="5401969" y="1935773"/>
            <a:chExt cx="2026920" cy="2000609"/>
          </a:xfrm>
        </p:grpSpPr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D99B35A3-02A1-4178-B88D-A4787760A6AE}"/>
                </a:ext>
              </a:extLst>
            </p:cNvPr>
            <p:cNvSpPr/>
            <p:nvPr/>
          </p:nvSpPr>
          <p:spPr>
            <a:xfrm>
              <a:off x="6173131" y="1935773"/>
              <a:ext cx="670559" cy="660402"/>
            </a:xfrm>
            <a:prstGeom prst="blockArc">
              <a:avLst>
                <a:gd name="adj1" fmla="val 10800000"/>
                <a:gd name="adj2" fmla="val 21599821"/>
                <a:gd name="adj3" fmla="val 1576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EDA22A5-3622-4756-8A17-79E4979D9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07"/>
            <a:stretch/>
          </p:blipFill>
          <p:spPr>
            <a:xfrm>
              <a:off x="5401969" y="2211610"/>
              <a:ext cx="2026920" cy="172477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C47C3C-C4D1-49F3-958E-E1BC0DEA4A88}"/>
                </a:ext>
              </a:extLst>
            </p:cNvPr>
            <p:cNvSpPr/>
            <p:nvPr/>
          </p:nvSpPr>
          <p:spPr>
            <a:xfrm>
              <a:off x="5750559" y="2418081"/>
              <a:ext cx="914400" cy="843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막힌 원호 14">
              <a:extLst>
                <a:ext uri="{FF2B5EF4-FFF2-40B4-BE49-F238E27FC236}">
                  <a16:creationId xmlns:a16="http://schemas.microsoft.com/office/drawing/2014/main" id="{74D53162-2819-45E8-91A9-4F95B17E012C}"/>
                </a:ext>
              </a:extLst>
            </p:cNvPr>
            <p:cNvSpPr/>
            <p:nvPr/>
          </p:nvSpPr>
          <p:spPr>
            <a:xfrm>
              <a:off x="5913120" y="1938622"/>
              <a:ext cx="670560" cy="660400"/>
            </a:xfrm>
            <a:prstGeom prst="blockArc">
              <a:avLst>
                <a:gd name="adj1" fmla="val 10800000"/>
                <a:gd name="adj2" fmla="val 21599821"/>
                <a:gd name="adj3" fmla="val 1576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42C3B61-7D4C-45D0-9711-105580A439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6250227" y="2474443"/>
            <a:ext cx="464794" cy="3795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A9F9A9-0EA2-4D09-BF62-E39D20E423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6759985" y="2474443"/>
            <a:ext cx="464794" cy="3795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55489E-5826-49F8-9208-7C75F31683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40"/>
          <a:stretch/>
        </p:blipFill>
        <p:spPr>
          <a:xfrm>
            <a:off x="5240757" y="3070973"/>
            <a:ext cx="762135" cy="6345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9C24AF-72CE-48FB-AD65-0AD24AF9D1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6250227" y="3334815"/>
            <a:ext cx="464794" cy="3795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D915B09-281F-4D6E-B0F5-AEC95F54A5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6789802" y="3334815"/>
            <a:ext cx="464794" cy="3795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35B486-62DA-4319-821C-FC1A3FE636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7297336" y="3334815"/>
            <a:ext cx="464794" cy="37953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162D64-44E6-43CF-8223-439A5DCF466E}"/>
              </a:ext>
            </a:extLst>
          </p:cNvPr>
          <p:cNvCxnSpPr>
            <a:cxnSpLocks/>
          </p:cNvCxnSpPr>
          <p:nvPr/>
        </p:nvCxnSpPr>
        <p:spPr>
          <a:xfrm flipH="1">
            <a:off x="5063242" y="2921596"/>
            <a:ext cx="293267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C8D9E3-3CB9-4B5D-81DD-A6FF561059A1}"/>
              </a:ext>
            </a:extLst>
          </p:cNvPr>
          <p:cNvCxnSpPr>
            <a:cxnSpLocks/>
          </p:cNvCxnSpPr>
          <p:nvPr/>
        </p:nvCxnSpPr>
        <p:spPr>
          <a:xfrm flipH="1">
            <a:off x="5063242" y="3846156"/>
            <a:ext cx="293267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431980C3-2E79-4E69-9DBF-BD3C013DB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305" y="4042867"/>
            <a:ext cx="606267" cy="54487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71F2C8B-702B-4C6F-AA8E-45A0266932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4"/>
          <a:stretch/>
        </p:blipFill>
        <p:spPr>
          <a:xfrm>
            <a:off x="6250227" y="4174580"/>
            <a:ext cx="464794" cy="3795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201393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메일 스크레이핑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1102810"/>
            <a:ext cx="5760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9296" y="4367376"/>
            <a:ext cx="5299849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 Driver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메일 브라우저 화면 출력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받은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값을 넣어 로그인 실행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내 메일을 다 읽고 다음 페이지로 이동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 메일을 읽게 되면 종료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읽어온 메일을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CSV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 순서대로 정리되어 저장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22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메일 스크레이핑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000" y="1102810"/>
            <a:ext cx="5760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593" y="4527591"/>
            <a:ext cx="66688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Web Driver</a:t>
            </a:r>
            <a:r>
              <a:rPr lang="ko-KR" altLang="en-US"/>
              <a:t>를 이용하여 메일 스크레이핑 화면 가시성 높임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헤드리스를 이용해 빠르게 진행도 가능</a:t>
            </a:r>
            <a:r>
              <a:rPr lang="en-US" altLang="ko-KR"/>
              <a:t>)</a:t>
            </a:r>
          </a:p>
          <a:p>
            <a:r>
              <a:rPr lang="en-US" altLang="ko-KR"/>
              <a:t>2. </a:t>
            </a:r>
            <a:r>
              <a:rPr lang="ko-KR" altLang="en-US"/>
              <a:t>로그인 화면에 들어가서 </a:t>
            </a:r>
            <a:r>
              <a:rPr lang="en-US" altLang="ko-KR"/>
              <a:t>ID</a:t>
            </a:r>
            <a:r>
              <a:rPr lang="ko-KR" altLang="en-US"/>
              <a:t>와 </a:t>
            </a:r>
            <a:r>
              <a:rPr lang="en-US" altLang="ko-KR"/>
              <a:t>PW</a:t>
            </a:r>
            <a:r>
              <a:rPr lang="ko-KR" altLang="en-US"/>
              <a:t>를 입력하고 로그인 버튼 클릭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메일 미리보기 내용을 확인</a:t>
            </a:r>
            <a:endParaRPr lang="en-US" altLang="ko-KR"/>
          </a:p>
          <a:p>
            <a:r>
              <a:rPr lang="en-US" altLang="ko-KR"/>
              <a:t>4. CSV </a:t>
            </a:r>
            <a:r>
              <a:rPr lang="ko-KR" altLang="en-US"/>
              <a:t>파일에 순서대로 정리되어 저장</a:t>
            </a:r>
            <a:endParaRPr lang="en-US" altLang="ko-KR"/>
          </a:p>
        </p:txBody>
      </p:sp>
      <p:pic>
        <p:nvPicPr>
          <p:cNvPr id="15" name="bandicam 2019-04-29 20-27-45-20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4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61419"/>
            <a:ext cx="9144000" cy="53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2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F6552A-1244-493F-A4CB-6DCC710B5B7E}"/>
              </a:ext>
            </a:extLst>
          </p:cNvPr>
          <p:cNvSpPr/>
          <p:nvPr/>
        </p:nvSpPr>
        <p:spPr>
          <a:xfrm>
            <a:off x="1859280" y="0"/>
            <a:ext cx="5425440" cy="1804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CA00D-E64D-406B-B28D-8A2827374859}"/>
              </a:ext>
            </a:extLst>
          </p:cNvPr>
          <p:cNvSpPr txBox="1"/>
          <p:nvPr/>
        </p:nvSpPr>
        <p:spPr>
          <a:xfrm>
            <a:off x="0" y="0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진행사항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32F73-619C-4248-8359-9898F2590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505" y="221205"/>
            <a:ext cx="7755091" cy="660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전처리 과정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1102810"/>
            <a:ext cx="5760000" cy="31878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92000" y="4448546"/>
            <a:ext cx="5667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스크레이핑을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저장된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.csv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읽어 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문장에서 특수문자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공백을 제거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414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559</TotalTime>
  <Words>1477</Words>
  <Application>Microsoft Office PowerPoint</Application>
  <PresentationFormat>화면 슬라이드 쇼(4:3)</PresentationFormat>
  <Paragraphs>262</Paragraphs>
  <Slides>21</Slides>
  <Notes>17</Notes>
  <HiddenSlides>0</HiddenSlides>
  <MMClips>5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맑은 고딕</vt:lpstr>
      <vt:lpstr>나눔스퀘어</vt:lpstr>
      <vt:lpstr>Wingdings</vt:lpstr>
      <vt:lpstr>Calibri</vt:lpstr>
      <vt:lpstr>210 콤퓨타세탁 R</vt:lpstr>
      <vt:lpstr>나눔스퀘어 ExtraBold</vt:lpstr>
      <vt:lpstr>210 맨발의청춘 L</vt:lpstr>
      <vt:lpstr>나눔스퀘어 Bold</vt:lpstr>
      <vt:lpstr>HY견고딕</vt:lpstr>
      <vt:lpstr>Calibri Light</vt:lpstr>
      <vt:lpstr>Arial</vt:lpstr>
      <vt:lpstr>Office 테마</vt:lpstr>
      <vt:lpstr>SVM을 이용한  </vt:lpstr>
      <vt:lpstr>목차</vt:lpstr>
      <vt:lpstr>점점 증가하는 스팸메일</vt:lpstr>
      <vt:lpstr>SVM을 이용한 스팸메일 필터링 시스템</vt:lpstr>
      <vt:lpstr>SVM이란?</vt:lpstr>
      <vt:lpstr>SVM을 이용한 스팸메일 필터링</vt:lpstr>
      <vt:lpstr>메일 스크레이핑</vt:lpstr>
      <vt:lpstr>메일 스크레이핑</vt:lpstr>
      <vt:lpstr>전처리 과정</vt:lpstr>
      <vt:lpstr>전처리 과정</vt:lpstr>
      <vt:lpstr>N-Gram</vt:lpstr>
      <vt:lpstr>N-Gram</vt:lpstr>
      <vt:lpstr>유사도 분석</vt:lpstr>
      <vt:lpstr>유사도 분석</vt:lpstr>
      <vt:lpstr>형태소 분석</vt:lpstr>
      <vt:lpstr>형태소 분석</vt:lpstr>
      <vt:lpstr>데이터 통계</vt:lpstr>
      <vt:lpstr>Feature Hashing</vt:lpstr>
      <vt:lpstr>향후계획</vt:lpstr>
      <vt:lpstr>추진 일정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SEJIN</cp:lastModifiedBy>
  <cp:revision>112</cp:revision>
  <dcterms:created xsi:type="dcterms:W3CDTF">2019-04-27T06:37:18Z</dcterms:created>
  <dcterms:modified xsi:type="dcterms:W3CDTF">2019-04-29T17:00:56Z</dcterms:modified>
</cp:coreProperties>
</file>